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1" r:id="rId3"/>
    <p:sldId id="262" r:id="rId4"/>
    <p:sldId id="383" r:id="rId5"/>
    <p:sldId id="360" r:id="rId6"/>
    <p:sldId id="359" r:id="rId7"/>
    <p:sldId id="358" r:id="rId8"/>
    <p:sldId id="257" r:id="rId9"/>
    <p:sldId id="363" r:id="rId10"/>
    <p:sldId id="258" r:id="rId11"/>
    <p:sldId id="361" r:id="rId12"/>
    <p:sldId id="384" r:id="rId13"/>
    <p:sldId id="362" r:id="rId14"/>
    <p:sldId id="377" r:id="rId15"/>
    <p:sldId id="382" r:id="rId16"/>
    <p:sldId id="365" r:id="rId17"/>
    <p:sldId id="375" r:id="rId18"/>
    <p:sldId id="369" r:id="rId19"/>
    <p:sldId id="378" r:id="rId20"/>
    <p:sldId id="366" r:id="rId21"/>
    <p:sldId id="373" r:id="rId22"/>
    <p:sldId id="364" r:id="rId23"/>
    <p:sldId id="374" r:id="rId24"/>
    <p:sldId id="379" r:id="rId25"/>
    <p:sldId id="376" r:id="rId26"/>
    <p:sldId id="370" r:id="rId27"/>
    <p:sldId id="356" r:id="rId28"/>
    <p:sldId id="35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232E5E-97DF-4F23-B2EB-FFDB0A8AC9D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2DF863-2EDA-4363-9787-D60E79667D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2E5E-97DF-4F23-B2EB-FFDB0A8AC9D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863-2EDA-4363-9787-D60E79667D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2E5E-97DF-4F23-B2EB-FFDB0A8AC9D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863-2EDA-4363-9787-D60E79667D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2E5E-97DF-4F23-B2EB-FFDB0A8AC9D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863-2EDA-4363-9787-D60E79667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2E5E-97DF-4F23-B2EB-FFDB0A8AC9D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863-2EDA-4363-9787-D60E79667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2E5E-97DF-4F23-B2EB-FFDB0A8AC9D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863-2EDA-4363-9787-D60E79667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2E5E-97DF-4F23-B2EB-FFDB0A8AC9D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863-2EDA-4363-9787-D60E79667D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2E5E-97DF-4F23-B2EB-FFDB0A8AC9D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863-2EDA-4363-9787-D60E79667D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2E5E-97DF-4F23-B2EB-FFDB0A8AC9D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863-2EDA-4363-9787-D60E79667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2E5E-97DF-4F23-B2EB-FFDB0A8AC9D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863-2EDA-4363-9787-D60E79667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32E5E-97DF-4F23-B2EB-FFDB0A8AC9D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863-2EDA-4363-9787-D60E79667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5232E5E-97DF-4F23-B2EB-FFDB0A8AC9D7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2DF863-2EDA-4363-9787-D60E79667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Assisting New Scholars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Lakshman  Samaranayake</a:t>
            </a:r>
          </a:p>
          <a:p>
            <a:r>
              <a:rPr lang="en-US" sz="1700" dirty="0" smtClean="0"/>
              <a:t>DSc, </a:t>
            </a:r>
            <a:r>
              <a:rPr lang="en-US" sz="1700" dirty="0" err="1" smtClean="0"/>
              <a:t>FRCPath</a:t>
            </a:r>
            <a:endParaRPr lang="en-US" sz="1700" dirty="0" smtClean="0"/>
          </a:p>
          <a:p>
            <a:endParaRPr lang="en-US" sz="1700" dirty="0" smtClean="0"/>
          </a:p>
          <a:p>
            <a:r>
              <a:rPr lang="en-US" dirty="0" smtClean="0"/>
              <a:t>Dean of Dentistry, University of Hong Kong</a:t>
            </a:r>
          </a:p>
          <a:p>
            <a:r>
              <a:rPr lang="en-US" dirty="0" smtClean="0"/>
              <a:t>King James IV Professor, Royal College of Surgeons of Edinburgh, UK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24" y="5877272"/>
            <a:ext cx="265051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76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Plagiarism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HKU approximately 50 % of disciplinary cases are related to plagiarism and its </a:t>
            </a:r>
            <a:r>
              <a:rPr lang="en-US" dirty="0" smtClean="0"/>
              <a:t>consequences</a:t>
            </a:r>
          </a:p>
          <a:p>
            <a:endParaRPr lang="en-US" dirty="0" smtClean="0"/>
          </a:p>
          <a:p>
            <a:r>
              <a:rPr lang="en-US" b="1" dirty="0" smtClean="0"/>
              <a:t>Basic ignorance of what plagiarism is</a:t>
            </a:r>
          </a:p>
          <a:p>
            <a:pPr lvl="1"/>
            <a:r>
              <a:rPr lang="en-US" dirty="0" smtClean="0"/>
              <a:t>In one study ` 40% copied word for word without attribution – 90% said that it is plagiarism</a:t>
            </a:r>
          </a:p>
          <a:p>
            <a:pPr lvl="1"/>
            <a:r>
              <a:rPr lang="en-US" dirty="0" smtClean="0"/>
              <a:t>If `some changes` were made to the same text (still without attribution then  40%  said </a:t>
            </a:r>
            <a:r>
              <a:rPr lang="en-US" dirty="0" smtClean="0"/>
              <a:t>no/unsure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Misconceptions about self plagiarism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941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third of UK students think they have </a:t>
            </a:r>
            <a:r>
              <a:rPr lang="en-US" dirty="0" err="1" smtClean="0"/>
              <a:t>plagiarised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 65% in Lithuania</a:t>
            </a:r>
          </a:p>
          <a:p>
            <a:r>
              <a:rPr lang="en-US" dirty="0" smtClean="0"/>
              <a:t>46 % France</a:t>
            </a:r>
          </a:p>
          <a:p>
            <a:r>
              <a:rPr lang="en-US" dirty="0" smtClean="0"/>
              <a:t>10% in Germany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Plagiarism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81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</a:t>
            </a:r>
            <a:r>
              <a:rPr lang="en-US" sz="3600" dirty="0" smtClean="0">
                <a:solidFill>
                  <a:srgbClr val="FF0000"/>
                </a:solidFill>
              </a:rPr>
              <a:t>P</a:t>
            </a:r>
            <a:r>
              <a:rPr lang="en-US" sz="3600" dirty="0" smtClean="0"/>
              <a:t>urposeful  </a:t>
            </a:r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en-US" sz="3600" dirty="0" smtClean="0"/>
              <a:t>voidance of    	literature in an attempt to 	deceive the reviewers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 	</a:t>
            </a:r>
            <a:r>
              <a:rPr lang="en-US" sz="3600" dirty="0" err="1" smtClean="0">
                <a:solidFill>
                  <a:srgbClr val="FF0000"/>
                </a:solidFill>
              </a:rPr>
              <a:t>Pa</a:t>
            </a:r>
            <a:r>
              <a:rPr lang="en-US" sz="3600" dirty="0" err="1" smtClean="0"/>
              <a:t>giarism</a:t>
            </a:r>
            <a:endParaRPr lang="en-US" sz="3600" dirty="0" smtClean="0"/>
          </a:p>
          <a:p>
            <a:pPr lvl="6">
              <a:buFontTx/>
              <a:buChar char="-"/>
            </a:pPr>
            <a:r>
              <a:rPr lang="en-US" sz="2600" dirty="0" smtClean="0"/>
              <a:t>Samaranayake L P, </a:t>
            </a:r>
            <a:r>
              <a:rPr lang="en-US" sz="2600" i="1" dirty="0" smtClean="0"/>
              <a:t>Nature</a:t>
            </a:r>
            <a:r>
              <a:rPr lang="en-US" sz="2600" dirty="0" smtClean="0"/>
              <a:t>, 1980</a:t>
            </a:r>
          </a:p>
          <a:p>
            <a:pPr lvl="6">
              <a:buFontTx/>
              <a:buChar char="-"/>
            </a:pP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</a:t>
            </a:r>
            <a:r>
              <a:rPr lang="en-US" dirty="0" smtClean="0"/>
              <a:t>Plagiarism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81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Education</a:t>
            </a:r>
          </a:p>
          <a:p>
            <a:r>
              <a:rPr lang="en-US" sz="5400" dirty="0" smtClean="0"/>
              <a:t> Reorientation</a:t>
            </a:r>
          </a:p>
          <a:p>
            <a:r>
              <a:rPr lang="en-US" sz="5400" i="1" dirty="0" smtClean="0"/>
              <a:t> Plagiarismadvice.org</a:t>
            </a:r>
            <a:endParaRPr lang="en-US" sz="5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Assisting Scholars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5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786058"/>
            <a:ext cx="7756263" cy="1054250"/>
          </a:xfrm>
        </p:spPr>
        <p:txBody>
          <a:bodyPr/>
          <a:lstStyle/>
          <a:p>
            <a:r>
              <a:rPr lang="en-US" dirty="0" smtClean="0"/>
              <a:t>Helping scholars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To help scholars –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 need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 understand why papers are rejected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C6600"/>
                </a:solidFill>
                <a:latin typeface="Arial" pitchFamily="34" charset="0"/>
              </a:rPr>
              <a:t>Top 10 Reasons for Rejection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91213"/>
            <a:ext cx="23431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276600" y="44196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>
              <a:solidFill>
                <a:schemeClr val="tx1"/>
              </a:solidFill>
              <a:effectLst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7585075" y="6537325"/>
            <a:ext cx="1308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chemeClr val="accent1"/>
                </a:solidFill>
                <a:effectLst/>
              </a:rPr>
              <a:t>© 2008 Trevor Lane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071538" y="1676400"/>
            <a:ext cx="7086600" cy="403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515938" indent="-279400" eaLnBrk="1" hangingPunct="1">
              <a:spcBef>
                <a:spcPct val="20000"/>
              </a:spcBef>
              <a:buClr>
                <a:srgbClr val="126CBB"/>
              </a:buClr>
              <a:buFont typeface="Wingdings" pitchFamily="2" charset="2"/>
              <a:buNone/>
            </a:pPr>
            <a:endParaRPr kumimoji="1" lang="en-US" sz="2000" b="1" dirty="0">
              <a:solidFill>
                <a:schemeClr val="bg2"/>
              </a:solidFill>
              <a:effectLst/>
              <a:ea typeface="PMingLiU" pitchFamily="18" charset="-120"/>
            </a:endParaRPr>
          </a:p>
        </p:txBody>
      </p:sp>
      <p:pic>
        <p:nvPicPr>
          <p:cNvPr id="5735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875" y="2781300"/>
            <a:ext cx="22621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2"/>
          <p:cNvPicPr>
            <a:picLocks noChangeAspect="1" noChangeArrowheads="1"/>
          </p:cNvPicPr>
          <p:nvPr/>
        </p:nvPicPr>
        <p:blipFill>
          <a:blip r:embed="rId4" cstate="print">
            <a:lum bright="7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2253">
            <a:off x="6411119" y="3612357"/>
            <a:ext cx="13620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7"/>
          <p:cNvPicPr>
            <a:picLocks noChangeAspect="1" noChangeArrowheads="1"/>
          </p:cNvPicPr>
          <p:nvPr/>
        </p:nvPicPr>
        <p:blipFill>
          <a:blip r:embed="rId4" cstate="print">
            <a:lum bright="4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9822">
            <a:off x="5979319" y="2964657"/>
            <a:ext cx="13620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9822">
            <a:off x="4971256" y="2604294"/>
            <a:ext cx="13620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16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pitchFamily="34" charset="0"/>
              </a:rPr>
              <a:t>Top 10 reasons for rejection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91213"/>
            <a:ext cx="23431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76600" y="44196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>
              <a:solidFill>
                <a:schemeClr val="tx1"/>
              </a:solidFill>
              <a:effectLst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7585075" y="6537325"/>
            <a:ext cx="1308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chemeClr val="accent1"/>
                </a:solidFill>
                <a:effectLst/>
              </a:rPr>
              <a:t>© 2008 Trevor 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0100" y="2753049"/>
            <a:ext cx="7143800" cy="182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988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</a:pPr>
            <a:r>
              <a:rPr kumimoji="1" lang="en-US" sz="4400" dirty="0" smtClean="0"/>
              <a:t>Incomplete, inaccurate,  outdated or </a:t>
            </a:r>
            <a:r>
              <a:rPr kumimoji="1" lang="en-US" sz="4400" dirty="0" err="1" smtClean="0"/>
              <a:t>plagirarised</a:t>
            </a:r>
            <a:r>
              <a:rPr kumimoji="1" lang="en-US" sz="4400" dirty="0" smtClean="0"/>
              <a:t> literature review</a:t>
            </a:r>
            <a:endParaRPr kumimoji="1"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0686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pitchFamily="34" charset="0"/>
              </a:rPr>
              <a:t>Top 10 reasons for rejection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91213"/>
            <a:ext cx="23431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76600" y="44196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>
              <a:solidFill>
                <a:schemeClr val="tx1"/>
              </a:solidFill>
              <a:effectLst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7585075" y="6537325"/>
            <a:ext cx="1308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chemeClr val="accent1"/>
                </a:solidFill>
                <a:effectLst/>
              </a:rPr>
              <a:t>© 2008 Trevor 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0100" y="2428868"/>
            <a:ext cx="7143800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988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</a:pPr>
            <a:r>
              <a:rPr kumimoji="1" lang="en-US" sz="3200" dirty="0" smtClean="0">
                <a:solidFill>
                  <a:schemeClr val="accent1">
                    <a:lumMod val="75000"/>
                  </a:schemeClr>
                </a:solidFill>
              </a:rPr>
              <a:t>Incomplete, inaccurate,  outdated or </a:t>
            </a:r>
            <a:r>
              <a:rPr kumimoji="1"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plagiarised</a:t>
            </a:r>
            <a:r>
              <a:rPr kumimoji="1" lang="en-US" sz="3200" dirty="0" smtClean="0">
                <a:solidFill>
                  <a:schemeClr val="accent1">
                    <a:lumMod val="75000"/>
                  </a:schemeClr>
                </a:solidFill>
              </a:rPr>
              <a:t> literature </a:t>
            </a:r>
            <a:r>
              <a:rPr kumimoji="1" lang="en-US" sz="3200" dirty="0" smtClean="0">
                <a:solidFill>
                  <a:schemeClr val="accent1">
                    <a:lumMod val="75000"/>
                  </a:schemeClr>
                </a:solidFill>
              </a:rPr>
              <a:t>review:</a:t>
            </a:r>
            <a:endParaRPr kumimoji="1"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63525" indent="-26988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</a:pPr>
            <a:endParaRPr kumimoji="1" lang="en-US" sz="3200" dirty="0" smtClean="0"/>
          </a:p>
          <a:p>
            <a:pPr marL="263525" indent="-26988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</a:pPr>
            <a:r>
              <a:rPr kumimoji="1" lang="en-US" sz="3200" dirty="0" smtClean="0"/>
              <a:t>Need to recognize that a literature review should be contextual, concise </a:t>
            </a:r>
            <a:r>
              <a:rPr kumimoji="1" lang="en-US" sz="3200" dirty="0" smtClean="0"/>
              <a:t>complete and free-of plagiarized material</a:t>
            </a:r>
            <a:endParaRPr kumimoji="1" lang="en-US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20686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pitchFamily="34" charset="0"/>
              </a:rPr>
              <a:t>Top 10 reasons for rejection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91213"/>
            <a:ext cx="23431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76600" y="44196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>
              <a:solidFill>
                <a:schemeClr val="tx1"/>
              </a:solidFill>
              <a:effectLst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7585075" y="6537325"/>
            <a:ext cx="1308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chemeClr val="accent1"/>
                </a:solidFill>
                <a:effectLst/>
              </a:rPr>
              <a:t>© 2008 Trevor 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786" y="2928934"/>
            <a:ext cx="7505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4800" dirty="0" smtClean="0"/>
              <a:t>Sample too small or biased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20686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pitchFamily="34" charset="0"/>
              </a:rPr>
              <a:t>Top 10 reasons for rejection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91213"/>
            <a:ext cx="23431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76600" y="44196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>
              <a:solidFill>
                <a:schemeClr val="tx1"/>
              </a:solidFill>
              <a:effectLst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7585075" y="6537325"/>
            <a:ext cx="1308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chemeClr val="accent1"/>
                </a:solidFill>
                <a:effectLst/>
              </a:rPr>
              <a:t>© 2008 Trevor 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034" y="2714620"/>
            <a:ext cx="758092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3600" dirty="0" smtClean="0">
                <a:solidFill>
                  <a:schemeClr val="accent1">
                    <a:lumMod val="75000"/>
                  </a:schemeClr>
                </a:solidFill>
              </a:rPr>
              <a:t>Sample too small or biased</a:t>
            </a:r>
          </a:p>
          <a:p>
            <a:endParaRPr kumimoji="1" lang="en-US" sz="3600" dirty="0" smtClean="0"/>
          </a:p>
          <a:p>
            <a:pPr>
              <a:buFontTx/>
              <a:buChar char="-"/>
            </a:pPr>
            <a:r>
              <a:rPr kumimoji="1" lang="en-US" sz="3600" dirty="0" smtClean="0"/>
              <a:t>Commonest reason for rejection</a:t>
            </a:r>
          </a:p>
          <a:p>
            <a:pPr>
              <a:buFontTx/>
              <a:buChar char="-"/>
            </a:pPr>
            <a:r>
              <a:rPr kumimoji="1" lang="en-US" sz="3600" dirty="0" smtClean="0"/>
              <a:t>Not understanding the importance </a:t>
            </a:r>
          </a:p>
          <a:p>
            <a:r>
              <a:rPr kumimoji="1" lang="en-US" sz="3600" dirty="0" smtClean="0"/>
              <a:t>of power analysis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686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28604"/>
            <a:ext cx="7756263" cy="1054250"/>
          </a:xfrm>
        </p:spPr>
        <p:txBody>
          <a:bodyPr/>
          <a:lstStyle/>
          <a:p>
            <a:r>
              <a:rPr lang="en-US" dirty="0" smtClean="0"/>
              <a:t>JICD _ Asia Pacific Focused dental journal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624138"/>
            <a:ext cx="3134642" cy="410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624138"/>
            <a:ext cx="1228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217469"/>
            <a:ext cx="2376264" cy="304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70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pitchFamily="34" charset="0"/>
              </a:rPr>
              <a:t>Top 10 reasons for rejection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91213"/>
            <a:ext cx="23431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76600" y="44196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>
              <a:solidFill>
                <a:schemeClr val="tx1"/>
              </a:solidFill>
              <a:effectLst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7585075" y="6537325"/>
            <a:ext cx="1308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chemeClr val="accent1"/>
                </a:solidFill>
                <a:effectLst/>
              </a:rPr>
              <a:t>© 2008 Trevor 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2942" y="3099199"/>
            <a:ext cx="7929586" cy="62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988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</a:pPr>
            <a:r>
              <a:rPr kumimoji="1" lang="en-US" sz="4000" b="1" dirty="0" smtClean="0"/>
              <a:t>Inaccurate or inconsistent data </a:t>
            </a:r>
            <a:endParaRPr kumimoji="1"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20686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pitchFamily="34" charset="0"/>
              </a:rPr>
              <a:t>Top 10 reasons for rejection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91213"/>
            <a:ext cx="23431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76600" y="44196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>
              <a:solidFill>
                <a:schemeClr val="tx1"/>
              </a:solidFill>
              <a:effectLst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7585075" y="6537325"/>
            <a:ext cx="1308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chemeClr val="accent1"/>
                </a:solidFill>
                <a:effectLst/>
              </a:rPr>
              <a:t>© 2008 Trevor 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642942" y="2285992"/>
            <a:ext cx="7929586" cy="438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988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</a:pPr>
            <a:r>
              <a:rPr kumimoji="1" lang="en-US" sz="4000" b="1" dirty="0" smtClean="0"/>
              <a:t>Inaccurate or inconsistent data</a:t>
            </a:r>
          </a:p>
          <a:p>
            <a:pPr marL="263525" indent="-26988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</a:pPr>
            <a:r>
              <a:rPr kumimoji="1"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Assist by:</a:t>
            </a:r>
          </a:p>
          <a:p>
            <a:pPr marL="263525" indent="-26988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  <a:buFont typeface="Arial" pitchFamily="34" charset="0"/>
              <a:buChar char="•"/>
            </a:pPr>
            <a:r>
              <a:rPr kumimoji="1"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training the scholars and teachers</a:t>
            </a:r>
          </a:p>
          <a:p>
            <a:pPr marL="263525" indent="-26988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  <a:buFont typeface="Arial" pitchFamily="34" charset="0"/>
              <a:buChar char="•"/>
            </a:pPr>
            <a:r>
              <a:rPr kumimoji="1"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Poor manuscript = sloppy experimental work </a:t>
            </a:r>
          </a:p>
          <a:p>
            <a:pPr marL="263525" indent="-26988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</a:pPr>
            <a:endParaRPr kumimoji="1"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20686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pitchFamily="34" charset="0"/>
              </a:rPr>
              <a:t>Top 10 reasons for rejection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91213"/>
            <a:ext cx="23431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76600" y="44196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>
              <a:solidFill>
                <a:schemeClr val="tx1"/>
              </a:solidFill>
              <a:effectLst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7585075" y="6537325"/>
            <a:ext cx="1308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chemeClr val="accent1"/>
                </a:solidFill>
                <a:effectLst/>
              </a:rPr>
              <a:t>© 2008 Trevor 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5852" y="3265109"/>
            <a:ext cx="6491201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9938" indent="-533400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</a:pPr>
            <a:r>
              <a:rPr kumimoji="1" lang="en-US" sz="4000" dirty="0" smtClean="0"/>
              <a:t>Insufficient data presented</a:t>
            </a:r>
            <a:endParaRPr kumimoji="1"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0686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Arial" pitchFamily="34" charset="0"/>
              </a:rPr>
              <a:t>Top 10 reasons for rejection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91213"/>
            <a:ext cx="23431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76600" y="44196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>
              <a:solidFill>
                <a:schemeClr val="tx1"/>
              </a:solidFill>
              <a:effectLst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7585075" y="6537325"/>
            <a:ext cx="1308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chemeClr val="accent1"/>
                </a:solidFill>
                <a:effectLst/>
              </a:rPr>
              <a:t>© 2008 Trevor 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928662" y="2500306"/>
            <a:ext cx="7921079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9938" indent="-533400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</a:pPr>
            <a:r>
              <a:rPr kumimoji="1" lang="en-US" sz="4000" dirty="0" smtClean="0">
                <a:solidFill>
                  <a:schemeClr val="accent1">
                    <a:lumMod val="75000"/>
                  </a:schemeClr>
                </a:solidFill>
              </a:rPr>
              <a:t>Insufficient data presented:</a:t>
            </a:r>
          </a:p>
          <a:p>
            <a:pPr marL="769938" indent="-533400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</a:pPr>
            <a:r>
              <a:rPr kumimoji="1" lang="en-US" sz="4000" dirty="0" smtClean="0"/>
              <a:t>Commonest </a:t>
            </a:r>
            <a:r>
              <a:rPr kumimoji="1" lang="en-US" sz="4000" dirty="0" smtClean="0"/>
              <a:t>mistake!</a:t>
            </a:r>
            <a:endParaRPr kumimoji="1" lang="en-US" sz="4000" dirty="0" smtClean="0"/>
          </a:p>
          <a:p>
            <a:pPr marL="769938" indent="-533400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</a:pPr>
            <a:r>
              <a:rPr kumimoji="1" lang="en-US" sz="4000" dirty="0" smtClean="0"/>
              <a:t>Assist by:</a:t>
            </a:r>
          </a:p>
          <a:p>
            <a:pPr marL="769938" indent="-533400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  <a:buFont typeface="Arial" pitchFamily="34" charset="0"/>
              <a:buChar char="•"/>
            </a:pPr>
            <a:r>
              <a:rPr kumimoji="1" lang="en-US" sz="4000" dirty="0" smtClean="0"/>
              <a:t>Not to be splitters but </a:t>
            </a:r>
            <a:r>
              <a:rPr kumimoji="1" lang="en-US" sz="4000" dirty="0" err="1" smtClean="0"/>
              <a:t>lumpers</a:t>
            </a:r>
            <a:endParaRPr kumimoji="1"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0686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5938" indent="-279400">
              <a:lnSpc>
                <a:spcPct val="110000"/>
              </a:lnSpc>
              <a:buClr>
                <a:srgbClr val="126CBB"/>
              </a:buClr>
            </a:pPr>
            <a:r>
              <a:rPr kumimoji="1"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Poor </a:t>
            </a:r>
            <a:r>
              <a:rPr kumimoji="1"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organisation</a:t>
            </a:r>
            <a:endParaRPr kumimoji="1"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5938" indent="-279400">
              <a:lnSpc>
                <a:spcPct val="110000"/>
              </a:lnSpc>
              <a:buClr>
                <a:srgbClr val="126CBB"/>
              </a:buClr>
            </a:pPr>
            <a:r>
              <a:rPr kumimoji="1"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Too long and verbose</a:t>
            </a:r>
          </a:p>
          <a:p>
            <a:pPr marL="515938" indent="-279400">
              <a:lnSpc>
                <a:spcPct val="110000"/>
              </a:lnSpc>
              <a:buClr>
                <a:srgbClr val="126CBB"/>
              </a:buClr>
            </a:pPr>
            <a:r>
              <a:rPr kumimoji="1"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Failure to communicate clearly</a:t>
            </a:r>
          </a:p>
          <a:p>
            <a:pPr marL="515938" indent="-279400">
              <a:lnSpc>
                <a:spcPct val="110000"/>
              </a:lnSpc>
              <a:buClr>
                <a:srgbClr val="126CBB"/>
              </a:buClr>
            </a:pPr>
            <a:r>
              <a:rPr kumimoji="1"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Poor grammar, syntax, spelling</a:t>
            </a:r>
          </a:p>
          <a:p>
            <a:pPr marL="515938" indent="-279400">
              <a:lnSpc>
                <a:spcPct val="110000"/>
              </a:lnSpc>
              <a:buClr>
                <a:srgbClr val="126CBB"/>
              </a:buClr>
            </a:pPr>
            <a:r>
              <a:rPr kumimoji="1"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Excessively self-promotional</a:t>
            </a:r>
          </a:p>
          <a:p>
            <a:pPr marL="515938" indent="-279400">
              <a:lnSpc>
                <a:spcPct val="110000"/>
              </a:lnSpc>
              <a:buClr>
                <a:srgbClr val="126CBB"/>
              </a:buClr>
            </a:pPr>
            <a:r>
              <a:rPr kumimoji="1"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Poorly written abstract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skills!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pitchFamily="34" charset="0"/>
              </a:rPr>
              <a:t>Top 10 reasons for rejection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91213"/>
            <a:ext cx="23431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76600" y="44196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>
              <a:solidFill>
                <a:schemeClr val="tx1"/>
              </a:solidFill>
              <a:effectLst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7585075" y="6537325"/>
            <a:ext cx="1308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chemeClr val="accent1"/>
                </a:solidFill>
                <a:effectLst/>
              </a:rPr>
              <a:t>© 2008 Trevor 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0166" y="2500306"/>
            <a:ext cx="635798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9938" indent="-533400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  <a:buFont typeface="Arial" pitchFamily="34" charset="0"/>
              <a:buChar char="•"/>
            </a:pPr>
            <a:r>
              <a:rPr kumimoji="1" lang="en-US" sz="4000" dirty="0" smtClean="0"/>
              <a:t>Mentoring the mentors</a:t>
            </a:r>
          </a:p>
          <a:p>
            <a:pPr marL="769938" indent="-533400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  <a:buFont typeface="Arial" pitchFamily="34" charset="0"/>
              <a:buChar char="•"/>
            </a:pPr>
            <a:r>
              <a:rPr kumimoji="1" lang="en-US" sz="4000" dirty="0" smtClean="0"/>
              <a:t>Scientific editing</a:t>
            </a:r>
            <a:endParaRPr kumimoji="1" lang="en-US" sz="40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700919"/>
            <a:ext cx="2405059" cy="208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86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pitchFamily="34" charset="0"/>
              </a:rPr>
              <a:t>Top 10 reasons for rejection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91213"/>
            <a:ext cx="23431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76600" y="44196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>
              <a:solidFill>
                <a:schemeClr val="tx1"/>
              </a:solidFill>
              <a:effectLst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7585075" y="6537325"/>
            <a:ext cx="1308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chemeClr val="accent1"/>
                </a:solidFill>
                <a:effectLst/>
              </a:rPr>
              <a:t>© 2008 Trevor 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1538" y="2714620"/>
            <a:ext cx="68580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988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</a:pPr>
            <a:r>
              <a:rPr kumimoji="1" lang="en-US" sz="3600" dirty="0" smtClean="0"/>
              <a:t>Inappropriate or suboptimal instrumentation</a:t>
            </a:r>
          </a:p>
          <a:p>
            <a:pPr marL="263525" indent="-26988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</a:pPr>
            <a:r>
              <a:rPr kumimoji="1" lang="en-US" sz="3600" dirty="0" smtClean="0"/>
              <a:t>Inappropriate of incomplete statistics</a:t>
            </a:r>
          </a:p>
          <a:p>
            <a:pPr marL="263525" indent="-26988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</a:pPr>
            <a:endParaRPr kumimoji="1" lang="en-US" sz="3600" dirty="0" smtClean="0"/>
          </a:p>
          <a:p>
            <a:pPr marL="263525" indent="-26988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>
                <a:srgbClr val="126CBB"/>
              </a:buClr>
            </a:pPr>
            <a:endParaRPr kumimoji="1"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0686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 Education</a:t>
            </a:r>
          </a:p>
          <a:p>
            <a:r>
              <a:rPr lang="en-US" sz="3500" dirty="0" smtClean="0"/>
              <a:t>Workshops</a:t>
            </a:r>
          </a:p>
          <a:p>
            <a:r>
              <a:rPr lang="en-US" sz="3500" dirty="0" smtClean="0"/>
              <a:t>University emphasis on research ethics and consequences	</a:t>
            </a:r>
          </a:p>
          <a:p>
            <a:pPr lvl="1"/>
            <a:r>
              <a:rPr lang="en-US" sz="3000" dirty="0" smtClean="0"/>
              <a:t>Research integrity </a:t>
            </a:r>
            <a:r>
              <a:rPr lang="en-US" sz="3000" dirty="0" smtClean="0"/>
              <a:t>office/r</a:t>
            </a:r>
            <a:endParaRPr lang="en-US" sz="3000" dirty="0" smtClean="0"/>
          </a:p>
          <a:p>
            <a:r>
              <a:rPr lang="en-US" sz="3500" dirty="0" smtClean="0"/>
              <a:t>Data Privacy issues</a:t>
            </a:r>
          </a:p>
          <a:p>
            <a:r>
              <a:rPr lang="en-US" sz="3500" dirty="0" smtClean="0"/>
              <a:t>Authorship issues</a:t>
            </a:r>
          </a:p>
          <a:p>
            <a:pPr lvl="1"/>
            <a:r>
              <a:rPr lang="en-US" sz="3000" dirty="0" smtClean="0"/>
              <a:t>Who owns the </a:t>
            </a:r>
            <a:r>
              <a:rPr lang="en-US" sz="3000" dirty="0" smtClean="0"/>
              <a:t>data?</a:t>
            </a:r>
            <a:endParaRPr lang="en-US" sz="3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we help?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36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Thank you!</a:t>
            </a:r>
            <a:endParaRPr lang="en-US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91213"/>
            <a:ext cx="23431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276600" y="44196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800">
              <a:solidFill>
                <a:schemeClr val="tx1"/>
              </a:solidFill>
              <a:effectLst/>
            </a:endParaRPr>
          </a:p>
        </p:txBody>
      </p:sp>
      <p:pic>
        <p:nvPicPr>
          <p:cNvPr id="96262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16113"/>
            <a:ext cx="4391025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3375"/>
            <a:ext cx="12954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33375"/>
            <a:ext cx="12954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5" name="Text Box 16"/>
          <p:cNvSpPr txBox="1">
            <a:spLocks noChangeArrowheads="1"/>
          </p:cNvSpPr>
          <p:nvPr/>
        </p:nvSpPr>
        <p:spPr bwMode="auto">
          <a:xfrm>
            <a:off x="6516688" y="5367338"/>
            <a:ext cx="2397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solidFill>
                  <a:schemeClr val="tx1"/>
                </a:solidFill>
                <a:effectLst/>
              </a:rPr>
              <a:t>www.facdenthk.org</a:t>
            </a:r>
          </a:p>
        </p:txBody>
      </p:sp>
    </p:spTree>
    <p:extLst>
      <p:ext uri="{BB962C8B-B14F-4D97-AF65-F5344CB8AC3E}">
        <p14:creationId xmlns="" xmlns:p14="http://schemas.microsoft.com/office/powerpoint/2010/main" val="6819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 Frist issue – August 2010</a:t>
            </a:r>
          </a:p>
          <a:p>
            <a:r>
              <a:rPr lang="en-US" sz="3600" dirty="0" smtClean="0"/>
              <a:t>Quarterly publication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One manuscript per day</a:t>
            </a:r>
          </a:p>
          <a:p>
            <a:r>
              <a:rPr lang="en-US" sz="3600" dirty="0" smtClean="0"/>
              <a:t>Rejection rate 80 %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JICD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429">
            <a:off x="6037516" y="4169587"/>
            <a:ext cx="1820632" cy="233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61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JICD - Demographics</a:t>
            </a:r>
            <a:endParaRPr lang="en-GB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143380"/>
            <a:ext cx="2428892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2976" y="2500306"/>
            <a:ext cx="4380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  India  35 %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 Brazil 22%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 Iran 10 %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 Europe 10%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</a:t>
            </a:r>
            <a:r>
              <a:rPr lang="en-US" sz="4000" dirty="0" smtClean="0"/>
              <a:t>China 5%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AN\AppData\Local\Microsoft\Windows\Temporary Internet Files\Content.Outlook\V71AXE5T\p34_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"/>
            <a:ext cx="9144000" cy="5882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7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AN\AppData\Local\Microsoft\Windows\Temporary Internet Files\Content.Outlook\V71AXE5T\c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9144000" cy="4944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03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AN\AppData\Local\Microsoft\Windows\Temporary Internet Files\Content.Outlook\V71AXE5T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169"/>
            <a:ext cx="9144000" cy="4501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15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Assisting New Scholars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Common problems:</a:t>
            </a:r>
            <a:endParaRPr lang="en-US" sz="4000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sz="4400" dirty="0" smtClean="0"/>
              <a:t>Plagiarism</a:t>
            </a:r>
          </a:p>
          <a:p>
            <a:pPr lvl="1"/>
            <a:r>
              <a:rPr lang="en-US" sz="4400" dirty="0" smtClean="0"/>
              <a:t> </a:t>
            </a:r>
            <a:r>
              <a:rPr lang="en-US" sz="4400" dirty="0" smtClean="0"/>
              <a:t>Self plagiarism</a:t>
            </a:r>
            <a:endParaRPr lang="en-US" sz="3600" dirty="0" smtClean="0"/>
          </a:p>
          <a:p>
            <a:pPr lvl="1"/>
            <a:r>
              <a:rPr lang="en-US" sz="4400" dirty="0" smtClean="0"/>
              <a:t> `Reverse Plagiarism`</a:t>
            </a:r>
            <a:endParaRPr lang="en-US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30359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Plagiarism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6600" dirty="0" smtClean="0"/>
              <a:t>“I am no plagiarist, I only moved a comma”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369044"/>
            <a:ext cx="1571636" cy="2203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01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1258</TotalTime>
  <Words>464</Words>
  <Application>Microsoft Office PowerPoint</Application>
  <PresentationFormat>On-screen Show (4:3)</PresentationFormat>
  <Paragraphs>112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Hardcover</vt:lpstr>
      <vt:lpstr>Assisting New Scholars</vt:lpstr>
      <vt:lpstr>JICD _ Asia Pacific Focused dental journal</vt:lpstr>
      <vt:lpstr>JICD</vt:lpstr>
      <vt:lpstr>JICD - Demographics</vt:lpstr>
      <vt:lpstr>Slide 5</vt:lpstr>
      <vt:lpstr>Slide 6</vt:lpstr>
      <vt:lpstr>Slide 7</vt:lpstr>
      <vt:lpstr>Assisting New Scholars</vt:lpstr>
      <vt:lpstr>Plagiarism</vt:lpstr>
      <vt:lpstr>Plagiarism</vt:lpstr>
      <vt:lpstr>Data on Plagiarism</vt:lpstr>
      <vt:lpstr>Reverse Plagiarism</vt:lpstr>
      <vt:lpstr> Assisting Scholars </vt:lpstr>
      <vt:lpstr>Helping scholars  To help scholars – We need to understand why papers are rejected  </vt:lpstr>
      <vt:lpstr>Top 10 Reasons for Rejection</vt:lpstr>
      <vt:lpstr>Top 10 reasons for rejection</vt:lpstr>
      <vt:lpstr>Top 10 reasons for rejection</vt:lpstr>
      <vt:lpstr>Top 10 reasons for rejection</vt:lpstr>
      <vt:lpstr>Top 10 reasons for rejection</vt:lpstr>
      <vt:lpstr>Top 10 reasons for rejection</vt:lpstr>
      <vt:lpstr>Top 10 reasons for rejection</vt:lpstr>
      <vt:lpstr>Top 10 reasons for rejection</vt:lpstr>
      <vt:lpstr>Top 10 reasons for rejection</vt:lpstr>
      <vt:lpstr>Writing skills!</vt:lpstr>
      <vt:lpstr>Top 10 reasons for rejection</vt:lpstr>
      <vt:lpstr>Top 10 reasons for rejection</vt:lpstr>
      <vt:lpstr>How should we help?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</dc:creator>
  <cp:lastModifiedBy>Prof. Sam</cp:lastModifiedBy>
  <cp:revision>16</cp:revision>
  <dcterms:created xsi:type="dcterms:W3CDTF">2013-08-02T12:47:33Z</dcterms:created>
  <dcterms:modified xsi:type="dcterms:W3CDTF">2013-08-13T05:48:07Z</dcterms:modified>
</cp:coreProperties>
</file>