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59" r:id="rId6"/>
    <p:sldId id="260" r:id="rId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63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lvl1pPr algn="ctr">
              <a:defRPr sz="3600"/>
            </a:lvl1pPr>
          </a:lstStyle>
          <a:p>
            <a:pPr lvl="0"/>
            <a:r>
              <a:rPr lang="ja-JP" altLang="en-US" noProof="0" smtClean="0"/>
              <a:t>マスター タイトルの書式設定</a:t>
            </a:r>
            <a:endParaRPr lang="en-US" altLang="ja-JP" noProof="0" smtClean="0"/>
          </a:p>
        </p:txBody>
      </p:sp>
      <p:sp>
        <p:nvSpPr>
          <p:cNvPr id="3075" name="Rectangle 3"/>
          <p:cNvSpPr>
            <a:spLocks noGrp="1" noChangeArrowheads="1"/>
          </p:cNvSpPr>
          <p:nvPr>
            <p:ph type="subTitle" idx="1"/>
          </p:nvPr>
        </p:nvSpPr>
        <p:spPr>
          <a:xfrm>
            <a:off x="228600" y="1524000"/>
            <a:ext cx="2362200" cy="4648200"/>
          </a:xfrm>
        </p:spPr>
        <p:txBody>
          <a:bodyPr anchor="ctr"/>
          <a:lstStyle>
            <a:lvl1pPr marL="0" indent="0" algn="ctr">
              <a:buFontTx/>
              <a:buNone/>
              <a:defRPr>
                <a:solidFill>
                  <a:schemeClr val="tx2"/>
                </a:solidFill>
              </a:defRPr>
            </a:lvl1pPr>
          </a:lstStyle>
          <a:p>
            <a:pPr lvl="0"/>
            <a:r>
              <a:rPr lang="ja-JP" altLang="en-US" noProof="0" smtClean="0"/>
              <a:t>マスター サブタイトルの書式設定</a:t>
            </a:r>
            <a:endParaRPr lang="en-US" altLang="ja-JP" noProof="0" smtClean="0"/>
          </a:p>
        </p:txBody>
      </p:sp>
      <p:sp>
        <p:nvSpPr>
          <p:cNvPr id="3079" name="Rectangle 7"/>
          <p:cNvSpPr>
            <a:spLocks noGrp="1" noChangeArrowheads="1"/>
          </p:cNvSpPr>
          <p:nvPr>
            <p:ph type="dt" sz="half" idx="2"/>
          </p:nvPr>
        </p:nvSpPr>
        <p:spPr/>
        <p:txBody>
          <a:bodyPr/>
          <a:lstStyle>
            <a:lvl1pPr>
              <a:defRPr/>
            </a:lvl1pPr>
          </a:lstStyle>
          <a:p>
            <a:fld id="{2A84EF44-5354-4F4A-A477-19BA240DF04C}" type="datetimeFigureOut">
              <a:rPr kumimoji="1" lang="ja-JP" altLang="en-US" smtClean="0"/>
              <a:t>2013/8/20</a:t>
            </a:fld>
            <a:endParaRPr kumimoji="1" lang="ja-JP" altLang="en-US"/>
          </a:p>
        </p:txBody>
      </p:sp>
      <p:sp>
        <p:nvSpPr>
          <p:cNvPr id="3080" name="Rectangle 8"/>
          <p:cNvSpPr>
            <a:spLocks noGrp="1" noChangeArrowheads="1"/>
          </p:cNvSpPr>
          <p:nvPr>
            <p:ph type="ftr" sz="quarter" idx="3"/>
          </p:nvPr>
        </p:nvSpPr>
        <p:spPr/>
        <p:txBody>
          <a:bodyPr/>
          <a:lstStyle>
            <a:lvl1pPr>
              <a:defRPr/>
            </a:lvl1pPr>
          </a:lstStyle>
          <a:p>
            <a:endParaRPr kumimoji="1" lang="ja-JP" altLang="en-US"/>
          </a:p>
        </p:txBody>
      </p:sp>
      <p:sp>
        <p:nvSpPr>
          <p:cNvPr id="3081" name="Rectangle 9"/>
          <p:cNvSpPr>
            <a:spLocks noGrp="1" noChangeArrowheads="1"/>
          </p:cNvSpPr>
          <p:nvPr>
            <p:ph type="sldNum" sz="quarter" idx="4"/>
          </p:nvPr>
        </p:nvSpPr>
        <p:spPr/>
        <p:txBody>
          <a:bodyPr/>
          <a:lstStyle>
            <a:lvl1pPr>
              <a:defRPr/>
            </a:lvl1pPr>
          </a:lstStyle>
          <a:p>
            <a:fld id="{C272578B-BFB8-42A2-8931-5F8661FE32F1}"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fld id="{2A84EF44-5354-4F4A-A477-19BA240DF04C}" type="datetimeFigureOut">
              <a:rPr kumimoji="1" lang="ja-JP" altLang="en-US" smtClean="0"/>
              <a:t>2013/8/20</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C272578B-BFB8-42A2-8931-5F8661FE32F1}" type="slidenum">
              <a:rPr kumimoji="1" lang="ja-JP" altLang="en-US" smtClean="0"/>
              <a:t>‹#›</a:t>
            </a:fld>
            <a:endParaRPr kumimoji="1" lang="ja-JP" altLang="en-US"/>
          </a:p>
        </p:txBody>
      </p:sp>
    </p:spTree>
    <p:extLst>
      <p:ext uri="{BB962C8B-B14F-4D97-AF65-F5344CB8AC3E}">
        <p14:creationId xmlns:p14="http://schemas.microsoft.com/office/powerpoint/2010/main" val="194837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43700" y="228600"/>
            <a:ext cx="2171700" cy="59436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228600" y="228600"/>
            <a:ext cx="6362700" cy="59436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fld id="{2A84EF44-5354-4F4A-A477-19BA240DF04C}" type="datetimeFigureOut">
              <a:rPr kumimoji="1" lang="ja-JP" altLang="en-US" smtClean="0"/>
              <a:t>2013/8/20</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C272578B-BFB8-42A2-8931-5F8661FE32F1}" type="slidenum">
              <a:rPr kumimoji="1" lang="ja-JP" altLang="en-US" smtClean="0"/>
              <a:t>‹#›</a:t>
            </a:fld>
            <a:endParaRPr kumimoji="1" lang="ja-JP" altLang="en-US"/>
          </a:p>
        </p:txBody>
      </p:sp>
    </p:spTree>
    <p:extLst>
      <p:ext uri="{BB962C8B-B14F-4D97-AF65-F5344CB8AC3E}">
        <p14:creationId xmlns:p14="http://schemas.microsoft.com/office/powerpoint/2010/main" val="3534879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fld id="{2A84EF44-5354-4F4A-A477-19BA240DF04C}" type="datetimeFigureOut">
              <a:rPr kumimoji="1" lang="ja-JP" altLang="en-US" smtClean="0"/>
              <a:t>2013/8/20</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C272578B-BFB8-42A2-8931-5F8661FE32F1}" type="slidenum">
              <a:rPr kumimoji="1" lang="ja-JP" altLang="en-US" smtClean="0"/>
              <a:t>‹#›</a:t>
            </a:fld>
            <a:endParaRPr kumimoji="1" lang="ja-JP" altLang="en-US"/>
          </a:p>
        </p:txBody>
      </p:sp>
    </p:spTree>
    <p:extLst>
      <p:ext uri="{BB962C8B-B14F-4D97-AF65-F5344CB8AC3E}">
        <p14:creationId xmlns:p14="http://schemas.microsoft.com/office/powerpoint/2010/main" val="2693760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fld id="{2A84EF44-5354-4F4A-A477-19BA240DF04C}" type="datetimeFigureOut">
              <a:rPr kumimoji="1" lang="ja-JP" altLang="en-US" smtClean="0"/>
              <a:t>2013/8/20</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C272578B-BFB8-42A2-8931-5F8661FE32F1}" type="slidenum">
              <a:rPr kumimoji="1" lang="ja-JP" altLang="en-US" smtClean="0"/>
              <a:t>‹#›</a:t>
            </a:fld>
            <a:endParaRPr kumimoji="1" lang="ja-JP" altLang="en-US"/>
          </a:p>
        </p:txBody>
      </p:sp>
    </p:spTree>
    <p:extLst>
      <p:ext uri="{BB962C8B-B14F-4D97-AF65-F5344CB8AC3E}">
        <p14:creationId xmlns:p14="http://schemas.microsoft.com/office/powerpoint/2010/main" val="4042954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1524000" y="1752600"/>
            <a:ext cx="3619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295900" y="1752600"/>
            <a:ext cx="3619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fld id="{2A84EF44-5354-4F4A-A477-19BA240DF04C}" type="datetimeFigureOut">
              <a:rPr kumimoji="1" lang="ja-JP" altLang="en-US" smtClean="0"/>
              <a:t>2013/8/20</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C272578B-BFB8-42A2-8931-5F8661FE32F1}" type="slidenum">
              <a:rPr kumimoji="1" lang="ja-JP" altLang="en-US" smtClean="0"/>
              <a:t>‹#›</a:t>
            </a:fld>
            <a:endParaRPr kumimoji="1" lang="ja-JP" altLang="en-US"/>
          </a:p>
        </p:txBody>
      </p:sp>
    </p:spTree>
    <p:extLst>
      <p:ext uri="{BB962C8B-B14F-4D97-AF65-F5344CB8AC3E}">
        <p14:creationId xmlns:p14="http://schemas.microsoft.com/office/powerpoint/2010/main" val="312966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fld id="{2A84EF44-5354-4F4A-A477-19BA240DF04C}" type="datetimeFigureOut">
              <a:rPr kumimoji="1" lang="ja-JP" altLang="en-US" smtClean="0"/>
              <a:t>2013/8/20</a:t>
            </a:fld>
            <a:endParaRPr kumimoji="1" lang="ja-JP" altLang="en-US"/>
          </a:p>
        </p:txBody>
      </p:sp>
      <p:sp>
        <p:nvSpPr>
          <p:cNvPr id="8" name="フッター プレースホルダー 7"/>
          <p:cNvSpPr>
            <a:spLocks noGrp="1"/>
          </p:cNvSpPr>
          <p:nvPr>
            <p:ph type="ftr" sz="quarter" idx="11"/>
          </p:nvPr>
        </p:nvSpPr>
        <p:spPr/>
        <p:txBody>
          <a:bodyPr/>
          <a:lstStyle>
            <a:lvl1pPr>
              <a:defRPr/>
            </a:lvl1pPr>
          </a:lstStyle>
          <a:p>
            <a:endParaRPr kumimoji="1" lang="ja-JP" altLang="en-US"/>
          </a:p>
        </p:txBody>
      </p:sp>
      <p:sp>
        <p:nvSpPr>
          <p:cNvPr id="9" name="スライド番号プレースホルダー 8"/>
          <p:cNvSpPr>
            <a:spLocks noGrp="1"/>
          </p:cNvSpPr>
          <p:nvPr>
            <p:ph type="sldNum" sz="quarter" idx="12"/>
          </p:nvPr>
        </p:nvSpPr>
        <p:spPr/>
        <p:txBody>
          <a:bodyPr/>
          <a:lstStyle>
            <a:lvl1pPr>
              <a:defRPr/>
            </a:lvl1pPr>
          </a:lstStyle>
          <a:p>
            <a:fld id="{C272578B-BFB8-42A2-8931-5F8661FE32F1}" type="slidenum">
              <a:rPr kumimoji="1" lang="ja-JP" altLang="en-US" smtClean="0"/>
              <a:t>‹#›</a:t>
            </a:fld>
            <a:endParaRPr kumimoji="1" lang="ja-JP" altLang="en-US"/>
          </a:p>
        </p:txBody>
      </p:sp>
    </p:spTree>
    <p:extLst>
      <p:ext uri="{BB962C8B-B14F-4D97-AF65-F5344CB8AC3E}">
        <p14:creationId xmlns:p14="http://schemas.microsoft.com/office/powerpoint/2010/main" val="3544269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fld id="{2A84EF44-5354-4F4A-A477-19BA240DF04C}" type="datetimeFigureOut">
              <a:rPr kumimoji="1" lang="ja-JP" altLang="en-US" smtClean="0"/>
              <a:t>2013/8/20</a:t>
            </a:fld>
            <a:endParaRPr kumimoji="1" lang="ja-JP" altLang="en-US"/>
          </a:p>
        </p:txBody>
      </p:sp>
      <p:sp>
        <p:nvSpPr>
          <p:cNvPr id="4" name="フッター プレースホルダー 3"/>
          <p:cNvSpPr>
            <a:spLocks noGrp="1"/>
          </p:cNvSpPr>
          <p:nvPr>
            <p:ph type="ftr" sz="quarter" idx="11"/>
          </p:nvPr>
        </p:nvSpPr>
        <p:spPr/>
        <p:txBody>
          <a:bodyPr/>
          <a:lstStyle>
            <a:lvl1pPr>
              <a:defRPr/>
            </a:lvl1pPr>
          </a:lstStyle>
          <a:p>
            <a:endParaRPr kumimoji="1" lang="ja-JP" altLang="en-US"/>
          </a:p>
        </p:txBody>
      </p:sp>
      <p:sp>
        <p:nvSpPr>
          <p:cNvPr id="5" name="スライド番号プレースホルダー 4"/>
          <p:cNvSpPr>
            <a:spLocks noGrp="1"/>
          </p:cNvSpPr>
          <p:nvPr>
            <p:ph type="sldNum" sz="quarter" idx="12"/>
          </p:nvPr>
        </p:nvSpPr>
        <p:spPr/>
        <p:txBody>
          <a:bodyPr/>
          <a:lstStyle>
            <a:lvl1pPr>
              <a:defRPr/>
            </a:lvl1pPr>
          </a:lstStyle>
          <a:p>
            <a:fld id="{C272578B-BFB8-42A2-8931-5F8661FE32F1}" type="slidenum">
              <a:rPr kumimoji="1" lang="ja-JP" altLang="en-US" smtClean="0"/>
              <a:t>‹#›</a:t>
            </a:fld>
            <a:endParaRPr kumimoji="1" lang="ja-JP" altLang="en-US"/>
          </a:p>
        </p:txBody>
      </p:sp>
    </p:spTree>
    <p:extLst>
      <p:ext uri="{BB962C8B-B14F-4D97-AF65-F5344CB8AC3E}">
        <p14:creationId xmlns:p14="http://schemas.microsoft.com/office/powerpoint/2010/main" val="2937978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fld id="{2A84EF44-5354-4F4A-A477-19BA240DF04C}" type="datetimeFigureOut">
              <a:rPr kumimoji="1" lang="ja-JP" altLang="en-US" smtClean="0"/>
              <a:t>2013/8/20</a:t>
            </a:fld>
            <a:endParaRPr kumimoji="1" lang="ja-JP" altLang="en-US"/>
          </a:p>
        </p:txBody>
      </p:sp>
      <p:sp>
        <p:nvSpPr>
          <p:cNvPr id="3" name="フッター プレースホルダー 2"/>
          <p:cNvSpPr>
            <a:spLocks noGrp="1"/>
          </p:cNvSpPr>
          <p:nvPr>
            <p:ph type="ftr" sz="quarter" idx="11"/>
          </p:nvPr>
        </p:nvSpPr>
        <p:spPr/>
        <p:txBody>
          <a:bodyPr/>
          <a:lstStyle>
            <a:lvl1pPr>
              <a:defRPr/>
            </a:lvl1pPr>
          </a:lstStyle>
          <a:p>
            <a:endParaRPr kumimoji="1" lang="ja-JP" altLang="en-US"/>
          </a:p>
        </p:txBody>
      </p:sp>
      <p:sp>
        <p:nvSpPr>
          <p:cNvPr id="4" name="スライド番号プレースホルダー 3"/>
          <p:cNvSpPr>
            <a:spLocks noGrp="1"/>
          </p:cNvSpPr>
          <p:nvPr>
            <p:ph type="sldNum" sz="quarter" idx="12"/>
          </p:nvPr>
        </p:nvSpPr>
        <p:spPr/>
        <p:txBody>
          <a:bodyPr/>
          <a:lstStyle>
            <a:lvl1pPr>
              <a:defRPr/>
            </a:lvl1pPr>
          </a:lstStyle>
          <a:p>
            <a:fld id="{C272578B-BFB8-42A2-8931-5F8661FE32F1}" type="slidenum">
              <a:rPr kumimoji="1" lang="ja-JP" altLang="en-US" smtClean="0"/>
              <a:t>‹#›</a:t>
            </a:fld>
            <a:endParaRPr kumimoji="1" lang="ja-JP" altLang="en-US"/>
          </a:p>
        </p:txBody>
      </p:sp>
    </p:spTree>
    <p:extLst>
      <p:ext uri="{BB962C8B-B14F-4D97-AF65-F5344CB8AC3E}">
        <p14:creationId xmlns:p14="http://schemas.microsoft.com/office/powerpoint/2010/main" val="1040567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2A84EF44-5354-4F4A-A477-19BA240DF04C}" type="datetimeFigureOut">
              <a:rPr kumimoji="1" lang="ja-JP" altLang="en-US" smtClean="0"/>
              <a:t>2013/8/20</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C272578B-BFB8-42A2-8931-5F8661FE32F1}" type="slidenum">
              <a:rPr kumimoji="1" lang="ja-JP" altLang="en-US" smtClean="0"/>
              <a:t>‹#›</a:t>
            </a:fld>
            <a:endParaRPr kumimoji="1" lang="ja-JP" altLang="en-US"/>
          </a:p>
        </p:txBody>
      </p:sp>
    </p:spTree>
    <p:extLst>
      <p:ext uri="{BB962C8B-B14F-4D97-AF65-F5344CB8AC3E}">
        <p14:creationId xmlns:p14="http://schemas.microsoft.com/office/powerpoint/2010/main" val="1905345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2A84EF44-5354-4F4A-A477-19BA240DF04C}" type="datetimeFigureOut">
              <a:rPr kumimoji="1" lang="ja-JP" altLang="en-US" smtClean="0"/>
              <a:t>2013/8/20</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C272578B-BFB8-42A2-8931-5F8661FE32F1}" type="slidenum">
              <a:rPr kumimoji="1" lang="ja-JP" altLang="en-US" smtClean="0"/>
              <a:t>‹#›</a:t>
            </a:fld>
            <a:endParaRPr kumimoji="1" lang="ja-JP" altLang="en-US"/>
          </a:p>
        </p:txBody>
      </p:sp>
    </p:spTree>
    <p:extLst>
      <p:ext uri="{BB962C8B-B14F-4D97-AF65-F5344CB8AC3E}">
        <p14:creationId xmlns:p14="http://schemas.microsoft.com/office/powerpoint/2010/main" val="3476161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286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1524000" y="1752600"/>
            <a:ext cx="73914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31" name="Rectangle 7"/>
          <p:cNvSpPr>
            <a:spLocks noGrp="1" noChangeArrowheads="1"/>
          </p:cNvSpPr>
          <p:nvPr>
            <p:ph type="dt" sz="half" idx="2"/>
          </p:nvPr>
        </p:nvSpPr>
        <p:spPr bwMode="auto">
          <a:xfrm>
            <a:off x="228600" y="62293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ＭＳ Ｐゴシック" charset="-128"/>
              </a:defRPr>
            </a:lvl1pPr>
          </a:lstStyle>
          <a:p>
            <a:fld id="{2A84EF44-5354-4F4A-A477-19BA240DF04C}" type="datetimeFigureOut">
              <a:rPr kumimoji="1" lang="ja-JP" altLang="en-US" smtClean="0"/>
              <a:t>2013/8/20</a:t>
            </a:fld>
            <a:endParaRPr kumimoji="1" lang="ja-JP" altLang="en-US"/>
          </a:p>
        </p:txBody>
      </p:sp>
      <p:sp>
        <p:nvSpPr>
          <p:cNvPr id="1032" name="Rectangle 8"/>
          <p:cNvSpPr>
            <a:spLocks noGrp="1" noChangeArrowheads="1"/>
          </p:cNvSpPr>
          <p:nvPr>
            <p:ph type="ftr" sz="quarter" idx="3"/>
          </p:nvPr>
        </p:nvSpPr>
        <p:spPr bwMode="auto">
          <a:xfrm>
            <a:off x="3124200" y="62293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ＭＳ Ｐゴシック" charset="-128"/>
              </a:defRPr>
            </a:lvl1pPr>
          </a:lstStyle>
          <a:p>
            <a:endParaRPr kumimoji="1" lang="ja-JP" altLang="en-US"/>
          </a:p>
        </p:txBody>
      </p:sp>
      <p:sp>
        <p:nvSpPr>
          <p:cNvPr id="1033" name="Rectangle 9"/>
          <p:cNvSpPr>
            <a:spLocks noGrp="1" noChangeArrowheads="1"/>
          </p:cNvSpPr>
          <p:nvPr>
            <p:ph type="sldNum" sz="quarter" idx="4"/>
          </p:nvPr>
        </p:nvSpPr>
        <p:spPr bwMode="auto">
          <a:xfrm>
            <a:off x="6781800" y="62293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ＭＳ Ｐゴシック" charset="-128"/>
              </a:defRPr>
            </a:lvl1pPr>
          </a:lstStyle>
          <a:p>
            <a:fld id="{C272578B-BFB8-42A2-8931-5F8661FE32F1}"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cs typeface="Arial" charset="0"/>
        </a:defRPr>
      </a:lvl2pPr>
      <a:lvl3pPr algn="l" rtl="0" eaLnBrk="1" fontAlgn="base" hangingPunct="1">
        <a:spcBef>
          <a:spcPct val="0"/>
        </a:spcBef>
        <a:spcAft>
          <a:spcPct val="0"/>
        </a:spcAft>
        <a:defRPr kumimoji="1" sz="3200">
          <a:solidFill>
            <a:schemeClr val="tx2"/>
          </a:solidFill>
          <a:latin typeface="Arial" charset="0"/>
          <a:cs typeface="Arial" charset="0"/>
        </a:defRPr>
      </a:lvl3pPr>
      <a:lvl4pPr algn="l" rtl="0" eaLnBrk="1" fontAlgn="base" hangingPunct="1">
        <a:spcBef>
          <a:spcPct val="0"/>
        </a:spcBef>
        <a:spcAft>
          <a:spcPct val="0"/>
        </a:spcAft>
        <a:defRPr kumimoji="1" sz="3200">
          <a:solidFill>
            <a:schemeClr val="tx2"/>
          </a:solidFill>
          <a:latin typeface="Arial" charset="0"/>
          <a:cs typeface="Arial" charset="0"/>
        </a:defRPr>
      </a:lvl4pPr>
      <a:lvl5pPr algn="l" rtl="0" eaLnBrk="1" fontAlgn="base" hangingPunct="1">
        <a:spcBef>
          <a:spcPct val="0"/>
        </a:spcBef>
        <a:spcAft>
          <a:spcPct val="0"/>
        </a:spcAft>
        <a:defRPr kumimoji="1" sz="3200">
          <a:solidFill>
            <a:schemeClr val="tx2"/>
          </a:solidFill>
          <a:latin typeface="Arial" charset="0"/>
          <a:cs typeface="Arial" charset="0"/>
        </a:defRPr>
      </a:lvl5pPr>
      <a:lvl6pPr marL="457200" algn="l" rtl="0" eaLnBrk="1" fontAlgn="base" hangingPunct="1">
        <a:spcBef>
          <a:spcPct val="0"/>
        </a:spcBef>
        <a:spcAft>
          <a:spcPct val="0"/>
        </a:spcAft>
        <a:defRPr kumimoji="1" sz="3200">
          <a:solidFill>
            <a:schemeClr val="tx2"/>
          </a:solidFill>
          <a:latin typeface="Arial" charset="0"/>
          <a:cs typeface="Arial" charset="0"/>
        </a:defRPr>
      </a:lvl6pPr>
      <a:lvl7pPr marL="914400" algn="l" rtl="0" eaLnBrk="1" fontAlgn="base" hangingPunct="1">
        <a:spcBef>
          <a:spcPct val="0"/>
        </a:spcBef>
        <a:spcAft>
          <a:spcPct val="0"/>
        </a:spcAft>
        <a:defRPr kumimoji="1" sz="3200">
          <a:solidFill>
            <a:schemeClr val="tx2"/>
          </a:solidFill>
          <a:latin typeface="Arial" charset="0"/>
          <a:cs typeface="Arial" charset="0"/>
        </a:defRPr>
      </a:lvl7pPr>
      <a:lvl8pPr marL="1371600" algn="l" rtl="0" eaLnBrk="1" fontAlgn="base" hangingPunct="1">
        <a:spcBef>
          <a:spcPct val="0"/>
        </a:spcBef>
        <a:spcAft>
          <a:spcPct val="0"/>
        </a:spcAft>
        <a:defRPr kumimoji="1" sz="3200">
          <a:solidFill>
            <a:schemeClr val="tx2"/>
          </a:solidFill>
          <a:latin typeface="Arial" charset="0"/>
          <a:cs typeface="Arial" charset="0"/>
        </a:defRPr>
      </a:lvl8pPr>
      <a:lvl9pPr marL="1828800" algn="l" rtl="0" eaLnBrk="1" fontAlgn="base" hangingPunct="1">
        <a:spcBef>
          <a:spcPct val="0"/>
        </a:spcBef>
        <a:spcAft>
          <a:spcPct val="0"/>
        </a:spcAft>
        <a:defRPr kumimoji="1" sz="32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kumimoji="1"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cs typeface="+mn-cs"/>
        </a:defRPr>
      </a:lvl2pPr>
      <a:lvl3pPr marL="1143000" indent="-228600" algn="l" rtl="0" eaLnBrk="1" fontAlgn="base" hangingPunct="1">
        <a:spcBef>
          <a:spcPct val="20000"/>
        </a:spcBef>
        <a:spcAft>
          <a:spcPct val="0"/>
        </a:spcAft>
        <a:buChar char="•"/>
        <a:defRPr kumimoji="1" sz="2000">
          <a:solidFill>
            <a:schemeClr val="tx1"/>
          </a:solidFill>
          <a:latin typeface="+mn-lt"/>
          <a:cs typeface="+mn-cs"/>
        </a:defRPr>
      </a:lvl3pPr>
      <a:lvl4pPr marL="1600200" indent="-228600" algn="l" rtl="0" eaLnBrk="1" fontAlgn="base" hangingPunct="1">
        <a:spcBef>
          <a:spcPct val="20000"/>
        </a:spcBef>
        <a:spcAft>
          <a:spcPct val="0"/>
        </a:spcAft>
        <a:buChar char="–"/>
        <a:defRPr kumimoji="1">
          <a:solidFill>
            <a:schemeClr val="tx1"/>
          </a:solidFill>
          <a:latin typeface="+mn-lt"/>
          <a:cs typeface="+mn-cs"/>
        </a:defRPr>
      </a:lvl4pPr>
      <a:lvl5pPr marL="2057400" indent="-228600" algn="l" rtl="0" eaLnBrk="1" fontAlgn="base" hangingPunct="1">
        <a:spcBef>
          <a:spcPct val="20000"/>
        </a:spcBef>
        <a:spcAft>
          <a:spcPct val="0"/>
        </a:spcAft>
        <a:buChar char="»"/>
        <a:defRPr kumimoji="1">
          <a:solidFill>
            <a:schemeClr val="tx1"/>
          </a:solidFill>
          <a:latin typeface="+mn-lt"/>
          <a:cs typeface="+mn-cs"/>
        </a:defRPr>
      </a:lvl5pPr>
      <a:lvl6pPr marL="2514600" indent="-228600" algn="l" rtl="0" eaLnBrk="1" fontAlgn="base" hangingPunct="1">
        <a:spcBef>
          <a:spcPct val="20000"/>
        </a:spcBef>
        <a:spcAft>
          <a:spcPct val="0"/>
        </a:spcAft>
        <a:buChar char="»"/>
        <a:defRPr kumimoji="1">
          <a:solidFill>
            <a:schemeClr val="tx1"/>
          </a:solidFill>
          <a:latin typeface="+mn-lt"/>
          <a:cs typeface="+mn-cs"/>
        </a:defRPr>
      </a:lvl6pPr>
      <a:lvl7pPr marL="2971800" indent="-228600" algn="l" rtl="0" eaLnBrk="1" fontAlgn="base" hangingPunct="1">
        <a:spcBef>
          <a:spcPct val="20000"/>
        </a:spcBef>
        <a:spcAft>
          <a:spcPct val="0"/>
        </a:spcAft>
        <a:buChar char="»"/>
        <a:defRPr kumimoji="1">
          <a:solidFill>
            <a:schemeClr val="tx1"/>
          </a:solidFill>
          <a:latin typeface="+mn-lt"/>
          <a:cs typeface="+mn-cs"/>
        </a:defRPr>
      </a:lvl7pPr>
      <a:lvl8pPr marL="3429000" indent="-228600" algn="l" rtl="0" eaLnBrk="1" fontAlgn="base" hangingPunct="1">
        <a:spcBef>
          <a:spcPct val="20000"/>
        </a:spcBef>
        <a:spcAft>
          <a:spcPct val="0"/>
        </a:spcAft>
        <a:buChar char="»"/>
        <a:defRPr kumimoji="1">
          <a:solidFill>
            <a:schemeClr val="tx1"/>
          </a:solidFill>
          <a:latin typeface="+mn-lt"/>
          <a:cs typeface="+mn-cs"/>
        </a:defRPr>
      </a:lvl8pPr>
      <a:lvl9pPr marL="3886200" indent="-228600" algn="l" rtl="0" eaLnBrk="1" fontAlgn="base" hangingPunct="1">
        <a:spcBef>
          <a:spcPct val="20000"/>
        </a:spcBef>
        <a:spcAft>
          <a:spcPct val="0"/>
        </a:spcAft>
        <a:buChar char="»"/>
        <a:defRPr kumimoji="1">
          <a:solidFill>
            <a:schemeClr val="tx1"/>
          </a:solidFill>
          <a:latin typeface="+mn-lt"/>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sz="2400" dirty="0" smtClean="0"/>
              <a:t>Some notes and comments to presentations at the 2</a:t>
            </a:r>
            <a:r>
              <a:rPr kumimoji="1" lang="en-US" altLang="ja-JP" sz="2400" baseline="30000" dirty="0" smtClean="0"/>
              <a:t>nd</a:t>
            </a:r>
            <a:r>
              <a:rPr kumimoji="1" lang="en-US" altLang="ja-JP" sz="2400" dirty="0" smtClean="0"/>
              <a:t> session of </a:t>
            </a:r>
            <a:r>
              <a:rPr lang="en-US" altLang="ja-JP" sz="2400" dirty="0"/>
              <a:t>Fiesole 2013</a:t>
            </a:r>
            <a:r>
              <a:rPr lang="en-US" altLang="ja-JP" sz="2800" dirty="0"/>
              <a:t/>
            </a:r>
            <a:br>
              <a:rPr lang="en-US" altLang="ja-JP" sz="2800" dirty="0"/>
            </a:br>
            <a:r>
              <a:rPr lang="en-US" altLang="ja-JP" sz="1200" dirty="0"/>
              <a:t>New Directions for Scholarly </a:t>
            </a:r>
            <a:r>
              <a:rPr lang="en-US" altLang="ja-JP" sz="1200" dirty="0" smtClean="0"/>
              <a:t>Publishing: Changes </a:t>
            </a:r>
            <a:r>
              <a:rPr lang="en-US" altLang="ja-JP" sz="1200" dirty="0"/>
              <a:t>in Asia</a:t>
            </a:r>
            <a:endParaRPr kumimoji="1" lang="ja-JP" altLang="en-US" sz="1200" dirty="0"/>
          </a:p>
        </p:txBody>
      </p:sp>
      <p:sp>
        <p:nvSpPr>
          <p:cNvPr id="3" name="サブタイトル 2"/>
          <p:cNvSpPr>
            <a:spLocks noGrp="1"/>
          </p:cNvSpPr>
          <p:nvPr>
            <p:ph type="subTitle" idx="1"/>
          </p:nvPr>
        </p:nvSpPr>
        <p:spPr/>
        <p:txBody>
          <a:bodyPr/>
          <a:lstStyle/>
          <a:p>
            <a:r>
              <a:rPr kumimoji="1" lang="en-US" altLang="ja-JP" sz="1800" i="1" dirty="0" smtClean="0"/>
              <a:t>by</a:t>
            </a:r>
          </a:p>
          <a:p>
            <a:r>
              <a:rPr kumimoji="1" lang="en-US" altLang="ja-JP" sz="1800" dirty="0" smtClean="0"/>
              <a:t>Kazuhiro</a:t>
            </a:r>
          </a:p>
          <a:p>
            <a:r>
              <a:rPr lang="en-US" altLang="ja-JP" sz="1800" dirty="0" smtClean="0"/>
              <a:t>Hayashi</a:t>
            </a:r>
          </a:p>
          <a:p>
            <a:r>
              <a:rPr lang="en-US" altLang="ja-JP" sz="1800" i="1" dirty="0" smtClean="0"/>
              <a:t>of</a:t>
            </a:r>
          </a:p>
          <a:p>
            <a:r>
              <a:rPr kumimoji="1" lang="en-US" altLang="ja-JP" sz="1800" dirty="0" smtClean="0"/>
              <a:t>NISTEP</a:t>
            </a:r>
          </a:p>
          <a:p>
            <a:r>
              <a:rPr lang="en-US" altLang="ja-JP" sz="1800" dirty="0" smtClean="0"/>
              <a:t>Japan</a:t>
            </a:r>
          </a:p>
          <a:p>
            <a:r>
              <a:rPr kumimoji="1" lang="en-US" altLang="ja-JP" sz="1800" i="1" dirty="0" smtClean="0"/>
              <a:t>as</a:t>
            </a:r>
            <a:endParaRPr kumimoji="1" lang="en-US" altLang="ja-JP" sz="1800" i="1" dirty="0"/>
          </a:p>
          <a:p>
            <a:r>
              <a:rPr lang="en-US" altLang="ja-JP" sz="1800" dirty="0" smtClean="0"/>
              <a:t>a REACTOR</a:t>
            </a:r>
          </a:p>
          <a:p>
            <a:endParaRPr lang="en-US" altLang="ja-JP" sz="2000" dirty="0" smtClean="0"/>
          </a:p>
          <a:p>
            <a:r>
              <a:rPr kumimoji="1" lang="en-US" altLang="ja-JP" sz="1600" u="sng" dirty="0" smtClean="0"/>
              <a:t>*Revised after the session</a:t>
            </a:r>
            <a:endParaRPr kumimoji="1" lang="ja-JP" altLang="en-US" sz="1600" u="sng" dirty="0"/>
          </a:p>
        </p:txBody>
      </p:sp>
    </p:spTree>
    <p:extLst>
      <p:ext uri="{BB962C8B-B14F-4D97-AF65-F5344CB8AC3E}">
        <p14:creationId xmlns:p14="http://schemas.microsoft.com/office/powerpoint/2010/main" val="392990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Who comments?</a:t>
            </a:r>
            <a:endParaRPr kumimoji="1" lang="ja-JP" altLang="en-US" dirty="0"/>
          </a:p>
        </p:txBody>
      </p:sp>
      <p:sp>
        <p:nvSpPr>
          <p:cNvPr id="3" name="コンテンツ プレースホルダー 2"/>
          <p:cNvSpPr>
            <a:spLocks noGrp="1"/>
          </p:cNvSpPr>
          <p:nvPr>
            <p:ph idx="1"/>
          </p:nvPr>
        </p:nvSpPr>
        <p:spPr/>
        <p:txBody>
          <a:bodyPr/>
          <a:lstStyle/>
          <a:p>
            <a:pPr>
              <a:buFont typeface="Wingdings" pitchFamily="2" charset="2"/>
              <a:buChar char="p"/>
            </a:pPr>
            <a:r>
              <a:rPr lang="en-US" altLang="ja-JP" sz="2000" dirty="0" smtClean="0"/>
              <a:t>Majored in Chemistry (Organic Synthesis):  </a:t>
            </a:r>
            <a:r>
              <a:rPr lang="en-US" altLang="ja-JP" sz="2000" i="1" dirty="0" smtClean="0"/>
              <a:t>Scientist</a:t>
            </a:r>
          </a:p>
          <a:p>
            <a:pPr>
              <a:buFont typeface="Wingdings" pitchFamily="2" charset="2"/>
              <a:buChar char="p"/>
            </a:pPr>
            <a:r>
              <a:rPr lang="en-US" altLang="ja-JP" sz="2000" dirty="0" smtClean="0"/>
              <a:t>Once a Computer geek to develop E-journal system starting from the digital tracking system of peer reviewing in 1995: </a:t>
            </a:r>
            <a:r>
              <a:rPr lang="en-US" altLang="ja-JP" sz="2000" i="1" dirty="0" smtClean="0"/>
              <a:t>System Developer</a:t>
            </a:r>
          </a:p>
          <a:p>
            <a:pPr>
              <a:buFont typeface="Wingdings" pitchFamily="2" charset="2"/>
              <a:buChar char="p"/>
            </a:pPr>
            <a:r>
              <a:rPr lang="en-US" altLang="ja-JP" sz="2000" dirty="0" smtClean="0"/>
              <a:t>Got a job at the Chemical Society of Japan: </a:t>
            </a:r>
            <a:r>
              <a:rPr lang="en-US" altLang="ja-JP" sz="2000" i="1" dirty="0" smtClean="0"/>
              <a:t>Editor and Publisher</a:t>
            </a:r>
          </a:p>
          <a:p>
            <a:pPr>
              <a:buFont typeface="Wingdings" pitchFamily="2" charset="2"/>
              <a:buChar char="p"/>
            </a:pPr>
            <a:r>
              <a:rPr lang="en-US" altLang="ja-JP" sz="2000" dirty="0" smtClean="0"/>
              <a:t>Then Journal </a:t>
            </a:r>
            <a:r>
              <a:rPr lang="en-US" altLang="ja-JP" sz="2000" dirty="0"/>
              <a:t>Manager at </a:t>
            </a:r>
            <a:r>
              <a:rPr lang="en-US" altLang="ja-JP" sz="2000" dirty="0" smtClean="0"/>
              <a:t>CSJ: </a:t>
            </a:r>
            <a:r>
              <a:rPr lang="en-US" altLang="ja-JP" sz="2000" i="1" dirty="0" smtClean="0"/>
              <a:t>Project and Business Manager</a:t>
            </a:r>
            <a:endParaRPr lang="en-US" altLang="ja-JP" sz="2000" dirty="0" smtClean="0"/>
          </a:p>
          <a:p>
            <a:pPr>
              <a:buFont typeface="Wingdings" pitchFamily="2" charset="2"/>
              <a:buChar char="p"/>
            </a:pPr>
            <a:r>
              <a:rPr kumimoji="1" lang="en-US" altLang="ja-JP" sz="2000" dirty="0" smtClean="0"/>
              <a:t>Now National Institute of Science and Technology Policy, Japan: </a:t>
            </a:r>
            <a:r>
              <a:rPr kumimoji="1" lang="en-US" altLang="ja-JP" sz="2000" i="1" dirty="0" smtClean="0"/>
              <a:t>Researcher for </a:t>
            </a:r>
            <a:r>
              <a:rPr lang="en-US" altLang="ja-JP" sz="2000" i="1" dirty="0"/>
              <a:t>p</a:t>
            </a:r>
            <a:r>
              <a:rPr kumimoji="1" lang="en-US" altLang="ja-JP" sz="2000" i="1" dirty="0" smtClean="0"/>
              <a:t>olicy </a:t>
            </a:r>
            <a:r>
              <a:rPr kumimoji="1" lang="en-US" altLang="ja-JP" sz="2000" i="1" dirty="0" smtClean="0"/>
              <a:t>makers</a:t>
            </a:r>
            <a:endParaRPr kumimoji="1" lang="en-US" altLang="ja-JP" sz="2000" dirty="0" smtClean="0"/>
          </a:p>
          <a:p>
            <a:pPr>
              <a:buFont typeface="Wingdings" pitchFamily="2" charset="2"/>
              <a:buChar char="u"/>
            </a:pPr>
            <a:r>
              <a:rPr lang="en-US" altLang="ja-JP" sz="2000" dirty="0" smtClean="0"/>
              <a:t>To see scholarly publishing from a bird-view and find a way to implement new paradigm such as Open Access</a:t>
            </a:r>
          </a:p>
          <a:p>
            <a:pPr>
              <a:buFont typeface="Wingdings" pitchFamily="2" charset="2"/>
              <a:buChar char="u"/>
            </a:pPr>
            <a:r>
              <a:rPr kumimoji="1" lang="en-US" altLang="ja-JP" sz="2000" dirty="0" smtClean="0"/>
              <a:t>Want to be: enhancer, catalyzer, or translator </a:t>
            </a:r>
            <a:r>
              <a:rPr lang="en-US" altLang="ja-JP" sz="2000" dirty="0" smtClean="0"/>
              <a:t>between</a:t>
            </a:r>
            <a:r>
              <a:rPr kumimoji="1" lang="en-US" altLang="ja-JP" sz="2000" dirty="0" smtClean="0"/>
              <a:t> </a:t>
            </a:r>
            <a:r>
              <a:rPr kumimoji="1" lang="en-US" altLang="ja-JP" sz="2000" dirty="0" smtClean="0"/>
              <a:t>stake holders to get all transferred to the next stage </a:t>
            </a:r>
            <a:endParaRPr kumimoji="1" lang="ja-JP" altLang="en-US" sz="2000" dirty="0"/>
          </a:p>
        </p:txBody>
      </p:sp>
    </p:spTree>
    <p:extLst>
      <p:ext uri="{BB962C8B-B14F-4D97-AF65-F5344CB8AC3E}">
        <p14:creationId xmlns:p14="http://schemas.microsoft.com/office/powerpoint/2010/main" val="3250271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Japan’s state</a:t>
            </a:r>
            <a:endParaRPr kumimoji="1" lang="ja-JP" altLang="en-US" dirty="0"/>
          </a:p>
        </p:txBody>
      </p:sp>
      <p:sp>
        <p:nvSpPr>
          <p:cNvPr id="3" name="コンテンツ プレースホルダー 2"/>
          <p:cNvSpPr>
            <a:spLocks noGrp="1"/>
          </p:cNvSpPr>
          <p:nvPr>
            <p:ph idx="1"/>
          </p:nvPr>
        </p:nvSpPr>
        <p:spPr>
          <a:xfrm>
            <a:off x="1547664" y="1700808"/>
            <a:ext cx="7391400" cy="4916760"/>
          </a:xfrm>
        </p:spPr>
        <p:txBody>
          <a:bodyPr/>
          <a:lstStyle/>
          <a:p>
            <a:pPr>
              <a:buFont typeface="Wingdings" pitchFamily="2" charset="2"/>
              <a:buChar char="p"/>
            </a:pPr>
            <a:r>
              <a:rPr kumimoji="1" lang="en-US" altLang="ja-JP" sz="2000" dirty="0" smtClean="0"/>
              <a:t>Japan’s states are unique in some points.</a:t>
            </a:r>
          </a:p>
          <a:p>
            <a:pPr>
              <a:buFont typeface="Wingdings" pitchFamily="2" charset="2"/>
              <a:buChar char="p"/>
            </a:pPr>
            <a:r>
              <a:rPr lang="en-US" altLang="ja-JP" sz="2000" dirty="0"/>
              <a:t>There are almost no commercial scholarly publishers that are active in </a:t>
            </a:r>
            <a:r>
              <a:rPr lang="en-US" altLang="ja-JP" sz="2000" dirty="0" smtClean="0"/>
              <a:t>global.</a:t>
            </a:r>
            <a:r>
              <a:rPr lang="ja-JP" altLang="en-US" sz="2000" dirty="0" smtClean="0"/>
              <a:t>  </a:t>
            </a:r>
            <a:r>
              <a:rPr lang="en-US" altLang="ja-JP" sz="2000" dirty="0" smtClean="0"/>
              <a:t>Japan’s commercial publishers are very domestic and rather conservative. So scholarly publishing in Japan is mostly by learned societies.</a:t>
            </a:r>
            <a:endParaRPr kumimoji="1" lang="en-US" altLang="ja-JP" sz="2000" dirty="0" smtClean="0"/>
          </a:p>
          <a:p>
            <a:pPr>
              <a:buFont typeface="Wingdings" pitchFamily="2" charset="2"/>
              <a:buChar char="p"/>
            </a:pPr>
            <a:r>
              <a:rPr lang="en-US" altLang="ja-JP" sz="2000" dirty="0" smtClean="0"/>
              <a:t>There are over 1800 societies in this small country. And they publish their own small number of journals.  Then they could not take advantage of “scale-merit” which is one of the significant merits of e-journals.</a:t>
            </a:r>
            <a:endParaRPr kumimoji="1" lang="en-US" altLang="ja-JP" sz="2000" dirty="0" smtClean="0"/>
          </a:p>
          <a:p>
            <a:pPr>
              <a:buFont typeface="Wingdings" pitchFamily="2" charset="2"/>
              <a:buChar char="p"/>
            </a:pPr>
            <a:r>
              <a:rPr lang="en-US" altLang="ja-JP" sz="2000" dirty="0" smtClean="0"/>
              <a:t>Still, Japan Science Technology Agency (JST) has a aggregated platform called J-STAGE. But the number of journals are over 800, smaller than China’s one (&gt;3000).</a:t>
            </a:r>
          </a:p>
          <a:p>
            <a:pPr>
              <a:buFont typeface="Wingdings" pitchFamily="2" charset="2"/>
              <a:buChar char="p"/>
            </a:pPr>
            <a:r>
              <a:rPr lang="en-US" altLang="ja-JP" sz="2000" dirty="0" smtClean="0"/>
              <a:t>One good thing is over 75% of J-STAGE journals provide their journal free of charge, but it is just free and copyrights are on publishers. (not adopt to Creative Commons)</a:t>
            </a:r>
            <a:endParaRPr lang="en-US" altLang="ja-JP" sz="2000" dirty="0"/>
          </a:p>
        </p:txBody>
      </p:sp>
    </p:spTree>
    <p:extLst>
      <p:ext uri="{BB962C8B-B14F-4D97-AF65-F5344CB8AC3E}">
        <p14:creationId xmlns:p14="http://schemas.microsoft.com/office/powerpoint/2010/main" val="2298239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Japan’s serious state</a:t>
            </a:r>
            <a:endParaRPr kumimoji="1" lang="ja-JP" altLang="en-US" dirty="0"/>
          </a:p>
        </p:txBody>
      </p:sp>
      <p:sp>
        <p:nvSpPr>
          <p:cNvPr id="3" name="コンテンツ プレースホルダー 2"/>
          <p:cNvSpPr>
            <a:spLocks noGrp="1"/>
          </p:cNvSpPr>
          <p:nvPr>
            <p:ph idx="1"/>
          </p:nvPr>
        </p:nvSpPr>
        <p:spPr/>
        <p:txBody>
          <a:bodyPr/>
          <a:lstStyle/>
          <a:p>
            <a:pPr>
              <a:buFont typeface="Wingdings" pitchFamily="2" charset="2"/>
              <a:buChar char="p"/>
            </a:pPr>
            <a:r>
              <a:rPr lang="en-US" altLang="ja-JP" sz="2000" dirty="0"/>
              <a:t>Most serious fact is that # of younger researchers are declining and # of graduate students in STM fields are declining </a:t>
            </a:r>
            <a:r>
              <a:rPr lang="en-US" altLang="ja-JP" sz="2000" dirty="0" smtClean="0"/>
              <a:t>also in Japan.</a:t>
            </a:r>
          </a:p>
          <a:p>
            <a:pPr>
              <a:buFont typeface="Wingdings" pitchFamily="2" charset="2"/>
              <a:buChar char="p"/>
            </a:pPr>
            <a:r>
              <a:rPr lang="en-US" altLang="ja-JP" sz="2000" dirty="0" smtClean="0"/>
              <a:t>The budget for R&amp;D in 2011 is increased slightly (1.6%) to 2010.  (missing number in Flora’s presentation)  We should say it’s flat compared to China’s exponentially growing.</a:t>
            </a:r>
            <a:endParaRPr lang="en-US" altLang="ja-JP" sz="2000" dirty="0"/>
          </a:p>
          <a:p>
            <a:pPr>
              <a:buFont typeface="Wingdings" pitchFamily="2" charset="2"/>
              <a:buChar char="p"/>
            </a:pPr>
            <a:r>
              <a:rPr lang="en-US" altLang="ja-JP" sz="2000" dirty="0" smtClean="0"/>
              <a:t>It is apparent that Japan could not compete with quantities of papers or any outputs but qualities in the near future.</a:t>
            </a:r>
          </a:p>
          <a:p>
            <a:pPr>
              <a:buFont typeface="Wingdings" pitchFamily="2" charset="2"/>
              <a:buChar char="p"/>
            </a:pPr>
            <a:r>
              <a:rPr kumimoji="1" lang="en-US" altLang="ja-JP" sz="2000" dirty="0" smtClean="0"/>
              <a:t>Or Japan has to play a game on some “efficiency.”</a:t>
            </a:r>
          </a:p>
          <a:p>
            <a:pPr>
              <a:buFont typeface="Wingdings" pitchFamily="2" charset="2"/>
              <a:buChar char="p"/>
            </a:pPr>
            <a:r>
              <a:rPr lang="en-US" altLang="ja-JP" sz="2000" dirty="0" smtClean="0"/>
              <a:t>In any way Japan must find a way to show its presence in scholarly communication and it is possible from my optimistic view.</a:t>
            </a:r>
          </a:p>
          <a:p>
            <a:pPr>
              <a:buFont typeface="Wingdings" pitchFamily="2" charset="2"/>
              <a:buChar char="p"/>
            </a:pPr>
            <a:endParaRPr kumimoji="1" lang="ja-JP" altLang="en-US" sz="2000" dirty="0"/>
          </a:p>
        </p:txBody>
      </p:sp>
    </p:spTree>
    <p:extLst>
      <p:ext uri="{BB962C8B-B14F-4D97-AF65-F5344CB8AC3E}">
        <p14:creationId xmlns:p14="http://schemas.microsoft.com/office/powerpoint/2010/main" val="4028053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Asian’s nature </a:t>
            </a:r>
            <a:endParaRPr kumimoji="1" lang="ja-JP" altLang="en-US" dirty="0"/>
          </a:p>
        </p:txBody>
      </p:sp>
      <p:sp>
        <p:nvSpPr>
          <p:cNvPr id="3" name="コンテンツ プレースホルダー 2"/>
          <p:cNvSpPr>
            <a:spLocks noGrp="1"/>
          </p:cNvSpPr>
          <p:nvPr>
            <p:ph idx="1"/>
          </p:nvPr>
        </p:nvSpPr>
        <p:spPr/>
        <p:txBody>
          <a:bodyPr/>
          <a:lstStyle/>
          <a:p>
            <a:pPr>
              <a:buFont typeface="Wingdings" pitchFamily="2" charset="2"/>
              <a:buChar char="p"/>
            </a:pPr>
            <a:r>
              <a:rPr lang="en-US" altLang="ja-JP" sz="2000" dirty="0" smtClean="0"/>
              <a:t>“Secular” and “Unconscious” were impressive words for me at Prof. </a:t>
            </a:r>
            <a:r>
              <a:rPr lang="en-US" altLang="ja-JP" sz="2000" dirty="0" err="1" smtClean="0"/>
              <a:t>Tuchiya’s</a:t>
            </a:r>
            <a:r>
              <a:rPr lang="en-US" altLang="ja-JP" sz="2000" dirty="0" smtClean="0"/>
              <a:t> presentation to understand Asia’s state.</a:t>
            </a:r>
            <a:endParaRPr kumimoji="1" lang="en-US" altLang="ja-JP" sz="2000" dirty="0" smtClean="0"/>
          </a:p>
          <a:p>
            <a:pPr>
              <a:buFont typeface="Wingdings" pitchFamily="2" charset="2"/>
              <a:buChar char="p"/>
            </a:pPr>
            <a:r>
              <a:rPr kumimoji="1" lang="en-US" altLang="ja-JP" sz="2000" dirty="0" smtClean="0"/>
              <a:t>Consider that the history of the STM publishing in Asia is rather young compared to </a:t>
            </a:r>
            <a:r>
              <a:rPr lang="en-US" altLang="ja-JP" sz="2000" dirty="0" smtClean="0"/>
              <a:t>that of </a:t>
            </a:r>
            <a:r>
              <a:rPr kumimoji="1" lang="en-US" altLang="ja-JP" sz="2000" dirty="0" smtClean="0"/>
              <a:t>westerners </a:t>
            </a:r>
            <a:r>
              <a:rPr lang="en-US" altLang="ja-JP" sz="2000" dirty="0" smtClean="0"/>
              <a:t>from 17</a:t>
            </a:r>
            <a:r>
              <a:rPr lang="en-US" altLang="ja-JP" sz="2000" baseline="30000" dirty="0" smtClean="0"/>
              <a:t>th</a:t>
            </a:r>
            <a:r>
              <a:rPr lang="en-US" altLang="ja-JP" sz="2000" dirty="0" smtClean="0"/>
              <a:t> century.  And still behind in many parts.</a:t>
            </a:r>
          </a:p>
          <a:p>
            <a:pPr>
              <a:buFont typeface="Wingdings" pitchFamily="2" charset="2"/>
              <a:buChar char="p"/>
            </a:pPr>
            <a:r>
              <a:rPr kumimoji="1" lang="en-US" altLang="ja-JP" sz="2000" dirty="0" smtClean="0"/>
              <a:t>Then it is reasonable that Asian mus</a:t>
            </a:r>
            <a:r>
              <a:rPr lang="en-US" altLang="ja-JP" sz="2000" dirty="0" smtClean="0"/>
              <a:t>t be unconscious </a:t>
            </a:r>
            <a:r>
              <a:rPr lang="en-US" altLang="ja-JP" sz="2000" dirty="0" smtClean="0"/>
              <a:t>of </a:t>
            </a:r>
            <a:r>
              <a:rPr lang="en-US" altLang="ja-JP" sz="2000" dirty="0" smtClean="0"/>
              <a:t>any cultural background of scholarly communications commonly discussed </a:t>
            </a:r>
            <a:r>
              <a:rPr lang="en-US" altLang="ja-JP" sz="2000" dirty="0" smtClean="0"/>
              <a:t>among</a:t>
            </a:r>
            <a:r>
              <a:rPr lang="en-US" altLang="ja-JP" sz="2000" dirty="0" smtClean="0"/>
              <a:t> </a:t>
            </a:r>
            <a:r>
              <a:rPr lang="en-US" altLang="ja-JP" sz="2000" dirty="0" smtClean="0"/>
              <a:t>western people.  And so that OA could be prevailed to some extent despite that OA mandates are not well prepared. We found similar contexts in other presentations. </a:t>
            </a:r>
            <a:r>
              <a:rPr lang="en-US" altLang="ja-JP" sz="2000" dirty="0" smtClean="0"/>
              <a:t>(Nobuko, Ben and </a:t>
            </a:r>
            <a:r>
              <a:rPr lang="en-US" altLang="ja-JP" sz="2000" dirty="0" err="1" smtClean="0"/>
              <a:t>Lakshman</a:t>
            </a:r>
            <a:r>
              <a:rPr lang="en-US" altLang="ja-JP" sz="2000" dirty="0" smtClean="0"/>
              <a:t>)</a:t>
            </a:r>
            <a:endParaRPr lang="en-US" altLang="ja-JP" sz="2000" dirty="0" smtClean="0"/>
          </a:p>
          <a:p>
            <a:pPr>
              <a:buFont typeface="Wingdings" pitchFamily="2" charset="2"/>
              <a:buChar char="p"/>
            </a:pPr>
            <a:r>
              <a:rPr lang="en-US" altLang="ja-JP" sz="2000" dirty="0" smtClean="0"/>
              <a:t>Such nature or behavior sometimes confuse people. However, Asian might be able to take an advantage of such natures to implement new paradigm like OA.  It is because they don’t have to take care of things that come from legacy frameworks plausibly based on “print.”</a:t>
            </a:r>
          </a:p>
          <a:p>
            <a:pPr>
              <a:buFont typeface="Wingdings" pitchFamily="2" charset="2"/>
              <a:buChar char="p"/>
            </a:pPr>
            <a:endParaRPr kumimoji="1" lang="ja-JP" altLang="en-US" sz="2000" dirty="0"/>
          </a:p>
        </p:txBody>
      </p:sp>
    </p:spTree>
    <p:extLst>
      <p:ext uri="{BB962C8B-B14F-4D97-AF65-F5344CB8AC3E}">
        <p14:creationId xmlns:p14="http://schemas.microsoft.com/office/powerpoint/2010/main" val="1127700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Beyond regional backgrounds</a:t>
            </a:r>
            <a:endParaRPr kumimoji="1" lang="ja-JP" altLang="en-US" dirty="0"/>
          </a:p>
        </p:txBody>
      </p:sp>
      <p:sp>
        <p:nvSpPr>
          <p:cNvPr id="3" name="コンテンツ プレースホルダー 2"/>
          <p:cNvSpPr>
            <a:spLocks noGrp="1"/>
          </p:cNvSpPr>
          <p:nvPr>
            <p:ph idx="1"/>
          </p:nvPr>
        </p:nvSpPr>
        <p:spPr/>
        <p:txBody>
          <a:bodyPr/>
          <a:lstStyle/>
          <a:p>
            <a:pPr>
              <a:buFont typeface="Wingdings" pitchFamily="2" charset="2"/>
              <a:buChar char="p"/>
            </a:pPr>
            <a:r>
              <a:rPr lang="en-US" altLang="ja-JP" sz="2000" dirty="0" smtClean="0"/>
              <a:t>Linking and connectivity are important keywords for the next generation of Scholarly Communication.</a:t>
            </a:r>
          </a:p>
          <a:p>
            <a:pPr>
              <a:buFont typeface="Wingdings" pitchFamily="2" charset="2"/>
              <a:buChar char="p"/>
            </a:pPr>
            <a:r>
              <a:rPr lang="en-US" altLang="ja-JP" sz="2000" dirty="0" smtClean="0"/>
              <a:t>Trustworthiness (Carol pointed) is another important  and universal keyword.</a:t>
            </a:r>
          </a:p>
          <a:p>
            <a:pPr>
              <a:buFont typeface="Wingdings" pitchFamily="2" charset="2"/>
              <a:buChar char="p"/>
            </a:pPr>
            <a:r>
              <a:rPr kumimoji="1" lang="en-US" altLang="ja-JP" sz="2000" dirty="0" smtClean="0"/>
              <a:t>As studied of brain-cells in neurosciences, we have to connect each other first and, if the connection is efficient or vital, then the connection would be strengthen in the network somewhat spontaneously.</a:t>
            </a:r>
          </a:p>
          <a:p>
            <a:pPr>
              <a:buFont typeface="Wingdings" pitchFamily="2" charset="2"/>
              <a:buChar char="p"/>
            </a:pPr>
            <a:r>
              <a:rPr lang="en-US" altLang="ja-JP" sz="2000" dirty="0"/>
              <a:t>While increasing of international collaborations all over the world, new emerging countries (potentially Indonesia) would be easily captured and be involved in the networks that could be </a:t>
            </a:r>
            <a:r>
              <a:rPr lang="en-US" altLang="ja-JP" sz="2000" dirty="0" smtClean="0"/>
              <a:t>established in the way described above.</a:t>
            </a:r>
            <a:endParaRPr kumimoji="1" lang="en-US" altLang="ja-JP" sz="2000" dirty="0" smtClean="0"/>
          </a:p>
          <a:p>
            <a:pPr>
              <a:buFont typeface="Wingdings" pitchFamily="2" charset="2"/>
              <a:buChar char="p"/>
            </a:pPr>
            <a:r>
              <a:rPr lang="en-US" altLang="ja-JP" sz="2000" dirty="0" smtClean="0"/>
              <a:t>We have to have such networks(collaborations) at any level and it should be beyond some thoughts based on “Western and Eastern.</a:t>
            </a:r>
            <a:r>
              <a:rPr kumimoji="1" lang="en-US" altLang="ja-JP" sz="2000" dirty="0" smtClean="0"/>
              <a:t> “ That network will make the future.</a:t>
            </a:r>
            <a:endParaRPr kumimoji="1" lang="ja-JP" altLang="en-US" sz="2000" dirty="0"/>
          </a:p>
        </p:txBody>
      </p:sp>
    </p:spTree>
    <p:extLst>
      <p:ext uri="{BB962C8B-B14F-4D97-AF65-F5344CB8AC3E}">
        <p14:creationId xmlns:p14="http://schemas.microsoft.com/office/powerpoint/2010/main" val="2455533745"/>
      </p:ext>
    </p:extLst>
  </p:cSld>
  <p:clrMapOvr>
    <a:masterClrMapping/>
  </p:clrMapOvr>
</p:sld>
</file>

<file path=ppt/theme/theme1.xml><?xml version="1.0" encoding="utf-8"?>
<a:theme xmlns:a="http://schemas.openxmlformats.org/drawingml/2006/main" name="PPP_SSPOR_TXT_Yoga_On_The_Beach">
  <a:themeElements>
    <a:clrScheme name="">
      <a:dk1>
        <a:srgbClr val="000000"/>
      </a:dk1>
      <a:lt1>
        <a:srgbClr val="B2B2B2"/>
      </a:lt1>
      <a:dk2>
        <a:srgbClr val="FFFFFF"/>
      </a:dk2>
      <a:lt2>
        <a:srgbClr val="DDDDDD"/>
      </a:lt2>
      <a:accent1>
        <a:srgbClr val="BBE0E3"/>
      </a:accent1>
      <a:accent2>
        <a:srgbClr val="333399"/>
      </a:accent2>
      <a:accent3>
        <a:srgbClr val="D5D5D5"/>
      </a:accent3>
      <a:accent4>
        <a:srgbClr val="000000"/>
      </a:accent4>
      <a:accent5>
        <a:srgbClr val="DAEDEF"/>
      </a:accent5>
      <a:accent6>
        <a:srgbClr val="2D2D8A"/>
      </a:accent6>
      <a:hlink>
        <a:srgbClr val="009999"/>
      </a:hlink>
      <a:folHlink>
        <a:srgbClr val="99CC00"/>
      </a:folHlink>
    </a:clrScheme>
    <a:fontScheme name="PPP_SSPOR_TXT_Yoga_On_The_Beach">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PP_SSPOR_TXT_Yoga_On_The_Beac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SPOR_TXT_Yoga_On_The_Beac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P_SSPOR_TXT_Yoga_On_The_Beac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P_SSPOR_TXT_Yoga_On_The_Beac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P_SSPOR_TXT_Yoga_On_The_Beac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P_SSPOR_TXT_Yoga_On_The_Beac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P_SSPOR_TXT_Yoga_On_The_Beac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P_SSPOR_TXT_Yoga_On_The_Beac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P_SSPOR_TXT_Yoga_On_The_Beac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P_SSPOR_TXT_Yoga_On_The_Beac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P_SSPOR_TXT_Yoga_On_The_Beac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P_SSPOR_TXT_Yoga_On_The_Beac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PP_SSPOR_TXT_Yoga_On_The_Beach 13">
        <a:dk1>
          <a:srgbClr val="000000"/>
        </a:dk1>
        <a:lt1>
          <a:srgbClr val="B2B2B2"/>
        </a:lt1>
        <a:dk2>
          <a:srgbClr val="000000"/>
        </a:dk2>
        <a:lt2>
          <a:srgbClr val="808080"/>
        </a:lt2>
        <a:accent1>
          <a:srgbClr val="BBE0E3"/>
        </a:accent1>
        <a:accent2>
          <a:srgbClr val="333399"/>
        </a:accent2>
        <a:accent3>
          <a:srgbClr val="D5D5D5"/>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SPOR_TXT_Yoga_On_The_Beach 14">
        <a:dk1>
          <a:srgbClr val="000000"/>
        </a:dk1>
        <a:lt1>
          <a:srgbClr val="B2B2B2"/>
        </a:lt1>
        <a:dk2>
          <a:srgbClr val="000066"/>
        </a:dk2>
        <a:lt2>
          <a:srgbClr val="808080"/>
        </a:lt2>
        <a:accent1>
          <a:srgbClr val="BBE0E3"/>
        </a:accent1>
        <a:accent2>
          <a:srgbClr val="333399"/>
        </a:accent2>
        <a:accent3>
          <a:srgbClr val="D5D5D5"/>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SPOR_TXT_Yoga_On_The_Beach 15">
        <a:dk1>
          <a:srgbClr val="000000"/>
        </a:dk1>
        <a:lt1>
          <a:srgbClr val="B2B2B2"/>
        </a:lt1>
        <a:dk2>
          <a:srgbClr val="003366"/>
        </a:dk2>
        <a:lt2>
          <a:srgbClr val="808080"/>
        </a:lt2>
        <a:accent1>
          <a:srgbClr val="BBE0E3"/>
        </a:accent1>
        <a:accent2>
          <a:srgbClr val="333399"/>
        </a:accent2>
        <a:accent3>
          <a:srgbClr val="D5D5D5"/>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SPOR_TXT_Yoga_On_The_Beach 16">
        <a:dk1>
          <a:srgbClr val="000000"/>
        </a:dk1>
        <a:lt1>
          <a:srgbClr val="B2B2B2"/>
        </a:lt1>
        <a:dk2>
          <a:srgbClr val="663300"/>
        </a:dk2>
        <a:lt2>
          <a:srgbClr val="808080"/>
        </a:lt2>
        <a:accent1>
          <a:srgbClr val="BBE0E3"/>
        </a:accent1>
        <a:accent2>
          <a:srgbClr val="333399"/>
        </a:accent2>
        <a:accent3>
          <a:srgbClr val="D5D5D5"/>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PPP_SBUSI_TXT_Building_People</Template>
  <TotalTime>115</TotalTime>
  <Words>701</Words>
  <Application>Microsoft Office PowerPoint</Application>
  <PresentationFormat>画面に合わせる (4:3)</PresentationFormat>
  <Paragraphs>42</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PPP_SSPOR_TXT_Yoga_On_The_Beach</vt:lpstr>
      <vt:lpstr>Some notes and comments to presentations at the 2nd session of Fiesole 2013 New Directions for Scholarly Publishing: Changes in Asia</vt:lpstr>
      <vt:lpstr>Who comments?</vt:lpstr>
      <vt:lpstr>Japan’s state</vt:lpstr>
      <vt:lpstr>Japan’s serious state</vt:lpstr>
      <vt:lpstr>Asian’s nature </vt:lpstr>
      <vt:lpstr>Beyond regional backgrounds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notes and comments to the presentation at the 2nd session of Fiesole 2013</dc:title>
  <dc:creator>Hayashi Kazuhiro</dc:creator>
  <cp:lastModifiedBy>Hayashi Kazuhiro</cp:lastModifiedBy>
  <cp:revision>16</cp:revision>
  <dcterms:created xsi:type="dcterms:W3CDTF">2013-08-19T09:48:24Z</dcterms:created>
  <dcterms:modified xsi:type="dcterms:W3CDTF">2013-08-20T00:43:26Z</dcterms:modified>
</cp:coreProperties>
</file>