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35"/>
  </p:notesMasterIdLst>
  <p:handoutMasterIdLst>
    <p:handoutMasterId r:id="rId36"/>
  </p:handoutMasterIdLst>
  <p:sldIdLst>
    <p:sldId id="308" r:id="rId2"/>
    <p:sldId id="310" r:id="rId3"/>
    <p:sldId id="322" r:id="rId4"/>
    <p:sldId id="312" r:id="rId5"/>
    <p:sldId id="321" r:id="rId6"/>
    <p:sldId id="313" r:id="rId7"/>
    <p:sldId id="314" r:id="rId8"/>
    <p:sldId id="326" r:id="rId9"/>
    <p:sldId id="317" r:id="rId10"/>
    <p:sldId id="318" r:id="rId11"/>
    <p:sldId id="282" r:id="rId12"/>
    <p:sldId id="284" r:id="rId13"/>
    <p:sldId id="287" r:id="rId14"/>
    <p:sldId id="286" r:id="rId15"/>
    <p:sldId id="283" r:id="rId16"/>
    <p:sldId id="285" r:id="rId17"/>
    <p:sldId id="289" r:id="rId18"/>
    <p:sldId id="290" r:id="rId19"/>
    <p:sldId id="293" r:id="rId20"/>
    <p:sldId id="291" r:id="rId21"/>
    <p:sldId id="295" r:id="rId22"/>
    <p:sldId id="305" r:id="rId23"/>
    <p:sldId id="306" r:id="rId24"/>
    <p:sldId id="296" r:id="rId25"/>
    <p:sldId id="304" r:id="rId26"/>
    <p:sldId id="297" r:id="rId27"/>
    <p:sldId id="292" r:id="rId28"/>
    <p:sldId id="301" r:id="rId29"/>
    <p:sldId id="294" r:id="rId30"/>
    <p:sldId id="303" r:id="rId31"/>
    <p:sldId id="302" r:id="rId32"/>
    <p:sldId id="325" r:id="rId33"/>
    <p:sldId id="323" r:id="rId34"/>
  </p:sldIdLst>
  <p:sldSz cx="9144000" cy="6858000" type="screen4x3"/>
  <p:notesSz cx="7010400" cy="9296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202"/>
    <a:srgbClr val="0000FF"/>
    <a:srgbClr val="80008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15" autoAdjust="0"/>
    <p:restoredTop sz="94359" autoAdjust="0"/>
  </p:normalViewPr>
  <p:slideViewPr>
    <p:cSldViewPr snapToGrid="0" snapToObjects="1">
      <p:cViewPr>
        <p:scale>
          <a:sx n="75" d="100"/>
          <a:sy n="75" d="100"/>
        </p:scale>
        <p:origin x="-552" y="-312"/>
      </p:cViewPr>
      <p:guideLst>
        <p:guide orient="horz" pos="2160"/>
        <p:guide pos="2880"/>
      </p:guideLst>
    </p:cSldViewPr>
  </p:slideViewPr>
  <p:outlineViewPr>
    <p:cViewPr>
      <p:scale>
        <a:sx n="33" d="100"/>
        <a:sy n="33" d="100"/>
      </p:scale>
      <p:origin x="0" y="0"/>
    </p:cViewPr>
  </p:outlineViewPr>
  <p:notesTextViewPr>
    <p:cViewPr>
      <p:scale>
        <a:sx n="140" d="100"/>
        <a:sy n="140" d="100"/>
      </p:scale>
      <p:origin x="0" y="0"/>
    </p:cViewPr>
  </p:notesTextViewPr>
  <p:sorterViewPr>
    <p:cViewPr>
      <p:scale>
        <a:sx n="66" d="100"/>
        <a:sy n="66" d="100"/>
      </p:scale>
      <p:origin x="0" y="2706"/>
    </p:cViewPr>
  </p:sorterViewPr>
  <p:notesViewPr>
    <p:cSldViewPr snapToGrid="0" snapToObjects="1">
      <p:cViewPr varScale="1">
        <p:scale>
          <a:sx n="88" d="100"/>
          <a:sy n="88" d="100"/>
        </p:scale>
        <p:origin x="-3680" y="-104"/>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831E2E51-2869-E046-A1AA-18277ACA9FBA}" type="datetimeFigureOut">
              <a:rPr lang="en-US" smtClean="0"/>
              <a:pPr/>
              <a:t>8/13/13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ACC21DA-60C3-FE41-805D-60F13B1DE82A}" type="slidenum">
              <a:rPr lang="en-US" smtClean="0"/>
              <a:pPr/>
              <a:t>‹#›</a:t>
            </a:fld>
            <a:endParaRPr lang="en-US"/>
          </a:p>
        </p:txBody>
      </p:sp>
    </p:spTree>
    <p:extLst>
      <p:ext uri="{BB962C8B-B14F-4D97-AF65-F5344CB8AC3E}">
        <p14:creationId xmlns:p14="http://schemas.microsoft.com/office/powerpoint/2010/main" val="4107781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alpha val="0"/>
          </a:srgbClr>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3038475" cy="465137"/>
          </a:xfrm>
          <a:prstGeom prst="rect">
            <a:avLst/>
          </a:prstGeom>
          <a:noFill/>
          <a:ln>
            <a:noFill/>
          </a:ln>
        </p:spPr>
        <p:txBody>
          <a:bodyPr lIns="91425" tIns="91425" rIns="91425" b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3" name="Shape 3"/>
          <p:cNvSpPr txBox="1">
            <a:spLocks noGrp="1"/>
          </p:cNvSpPr>
          <p:nvPr>
            <p:ph type="dt" idx="10"/>
          </p:nvPr>
        </p:nvSpPr>
        <p:spPr>
          <a:xfrm>
            <a:off x="3970337" y="0"/>
            <a:ext cx="3038475" cy="465137"/>
          </a:xfrm>
          <a:prstGeom prst="rect">
            <a:avLst/>
          </a:prstGeom>
          <a:noFill/>
          <a:ln>
            <a:noFill/>
          </a:ln>
        </p:spPr>
        <p:txBody>
          <a:bodyPr lIns="91425" tIns="91425" rIns="91425" b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4" name="Shape 4"/>
          <p:cNvSpPr>
            <a:spLocks noGrp="1" noRot="1" noChangeAspect="1"/>
          </p:cNvSpPr>
          <p:nvPr>
            <p:ph type="sldImg" idx="3"/>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701675" y="4416425"/>
            <a:ext cx="5607049" cy="4183061"/>
          </a:xfrm>
          <a:prstGeom prst="rect">
            <a:avLst/>
          </a:prstGeom>
          <a:noFill/>
          <a:ln>
            <a:noFill/>
          </a:ln>
        </p:spPr>
        <p:txBody>
          <a:bodyPr lIns="91425" tIns="91425" rIns="91425" b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6" name="Shape 6"/>
          <p:cNvSpPr txBox="1">
            <a:spLocks noGrp="1"/>
          </p:cNvSpPr>
          <p:nvPr>
            <p:ph type="ftr" idx="11"/>
          </p:nvPr>
        </p:nvSpPr>
        <p:spPr>
          <a:xfrm>
            <a:off x="0" y="8829675"/>
            <a:ext cx="3038475" cy="465137"/>
          </a:xfrm>
          <a:prstGeom prst="rect">
            <a:avLst/>
          </a:prstGeom>
          <a:noFill/>
          <a:ln>
            <a:noFill/>
          </a:ln>
        </p:spPr>
        <p:txBody>
          <a:bodyPr lIns="91425" tIns="91425" rIns="91425" b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7" name="Shape 7"/>
          <p:cNvSpPr txBox="1">
            <a:spLocks noGrp="1"/>
          </p:cNvSpPr>
          <p:nvPr>
            <p:ph type="sldNum" idx="12"/>
          </p:nvPr>
        </p:nvSpPr>
        <p:spPr>
          <a:xfrm>
            <a:off x="3970337" y="8829675"/>
            <a:ext cx="3038475" cy="465137"/>
          </a:xfrm>
          <a:prstGeom prst="rect">
            <a:avLst/>
          </a:prstGeom>
          <a:noFill/>
          <a:ln>
            <a:noFill/>
          </a:ln>
        </p:spPr>
        <p:txBody>
          <a:bodyPr lIns="91425" tIns="91425" rIns="91425" bIns="91425" anchor="b" anchorCtr="0"/>
          <a:lstStyle>
            <a:lvl1pPr marL="0" marR="0" indent="0" algn="r"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a:p>
        </p:txBody>
      </p:sp>
    </p:spTree>
    <p:extLst>
      <p:ext uri="{BB962C8B-B14F-4D97-AF65-F5344CB8AC3E}">
        <p14:creationId xmlns:p14="http://schemas.microsoft.com/office/powerpoint/2010/main" val="1165121082"/>
      </p:ext>
    </p:extLst>
  </p:cSld>
  <p:clrMap bg1="lt1" tx1="dk1" bg2="dk2" tx2="lt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purl.org/ands/ontologies/vivo/" TargetMode="External"/><Relationship Id="rId4" Type="http://schemas.openxmlformats.org/officeDocument/2006/relationships/hyperlink" Target="https://github.com/gu-eresearch/VIVO" TargetMode="External"/><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Speaker introductions</a:t>
            </a:r>
          </a:p>
          <a:p>
            <a:r>
              <a:rPr lang="en-US" dirty="0" smtClean="0"/>
              <a:t>Topic introduction</a:t>
            </a:r>
            <a:endParaRPr lang="en-US" dirty="0"/>
          </a:p>
        </p:txBody>
      </p:sp>
      <p:sp>
        <p:nvSpPr>
          <p:cNvPr id="4" name="Slide Number Placeholder 3"/>
          <p:cNvSpPr>
            <a:spLocks noGrp="1"/>
          </p:cNvSpPr>
          <p:nvPr>
            <p:ph type="sldNum" sz="quarter" idx="10"/>
          </p:nvPr>
        </p:nvSpPr>
        <p:spPr/>
        <p:txBody>
          <a:bodyPr/>
          <a:lstStyle/>
          <a:p>
            <a:fld id="{BF499214-D7B3-4DE9-97E3-E6E4137B102D}" type="slidenum">
              <a:rPr lang="en-AU" smtClean="0"/>
              <a:pPr/>
              <a:t>1</a:t>
            </a:fld>
            <a:endParaRPr lang="en-AU"/>
          </a:p>
        </p:txBody>
      </p:sp>
    </p:spTree>
    <p:extLst>
      <p:ext uri="{BB962C8B-B14F-4D97-AF65-F5344CB8AC3E}">
        <p14:creationId xmlns:p14="http://schemas.microsoft.com/office/powerpoint/2010/main" val="2978765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AU" dirty="0" smtClean="0"/>
              <a:t>Point out synergies with role of university and of a library</a:t>
            </a:r>
          </a:p>
          <a:p>
            <a:endParaRPr lang="en-AU" dirty="0" smtClean="0"/>
          </a:p>
          <a:p>
            <a:r>
              <a:rPr lang="en-AU" dirty="0" smtClean="0"/>
              <a:t>Refer to Information Management Framework handout – one pager with information domains on the back</a:t>
            </a:r>
          </a:p>
          <a:p>
            <a:endParaRPr lang="en-AU" dirty="0" smtClean="0"/>
          </a:p>
          <a:p>
            <a:r>
              <a:rPr lang="en-AU" dirty="0" smtClean="0"/>
              <a:t>Hence</a:t>
            </a:r>
            <a:r>
              <a:rPr lang="en-AU" baseline="0" dirty="0" smtClean="0"/>
              <a:t> an holistic approach to information management….which Natasha will now </a:t>
            </a:r>
            <a:r>
              <a:rPr lang="en-AU" baseline="0" dirty="0" err="1" smtClean="0"/>
              <a:t>demsontrate</a:t>
            </a:r>
            <a:r>
              <a:rPr lang="en-AU" baseline="0" dirty="0" smtClean="0"/>
              <a:t> in action</a:t>
            </a:r>
            <a:endParaRPr lang="en-AU" dirty="0"/>
          </a:p>
        </p:txBody>
      </p:sp>
      <p:sp>
        <p:nvSpPr>
          <p:cNvPr id="4" name="Slide Number Placeholder 3"/>
          <p:cNvSpPr>
            <a:spLocks noGrp="1"/>
          </p:cNvSpPr>
          <p:nvPr>
            <p:ph type="sldNum" sz="quarter" idx="10"/>
          </p:nvPr>
        </p:nvSpPr>
        <p:spPr/>
        <p:txBody>
          <a:bodyPr/>
          <a:lstStyle/>
          <a:p>
            <a:fld id="{BF499214-D7B3-4DE9-97E3-E6E4137B102D}" type="slidenum">
              <a:rPr lang="en-AU" smtClean="0"/>
              <a:pPr/>
              <a:t>10</a:t>
            </a:fld>
            <a:endParaRPr lang="en-AU"/>
          </a:p>
        </p:txBody>
      </p:sp>
    </p:spTree>
    <p:extLst>
      <p:ext uri="{BB962C8B-B14F-4D97-AF65-F5344CB8AC3E}">
        <p14:creationId xmlns:p14="http://schemas.microsoft.com/office/powerpoint/2010/main" val="1595228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The</a:t>
            </a:r>
            <a:r>
              <a:rPr lang="en-US" baseline="0" dirty="0" smtClean="0"/>
              <a:t> RH is described on its home page as “a rich and informative guide to the University’s expertise in a comprehensive array of academic fields”. It was built in-house at Griffith and officially launched in June 2012.</a:t>
            </a:r>
          </a:p>
          <a:p>
            <a:r>
              <a:rPr lang="en-US" baseline="0" dirty="0" smtClean="0"/>
              <a:t>The Hub serves as a showcase for Griffith research and contains profile pages of Griffith researchers and their associated groups and research </a:t>
            </a:r>
            <a:r>
              <a:rPr lang="en-US" baseline="0" dirty="0" err="1" smtClean="0"/>
              <a:t>centres</a:t>
            </a:r>
            <a:r>
              <a:rPr lang="en-US" baseline="0" dirty="0" smtClean="0"/>
              <a:t>, their projects and grants, their publications, their research data collections, and a small number of services e.g. smart meter information portal. </a:t>
            </a:r>
          </a:p>
          <a:p>
            <a:r>
              <a:rPr lang="en-US" baseline="0" dirty="0" smtClean="0"/>
              <a:t>There is also an “about” page and some FAQs on a “help” page.</a:t>
            </a:r>
          </a:p>
          <a:p>
            <a:r>
              <a:rPr lang="en-US" baseline="0" dirty="0" smtClean="0"/>
              <a:t>You can find the Hub by typing the home page URL into your web browser or via the Griffith home page, research menu, or you can find it via a Google search.</a:t>
            </a:r>
          </a:p>
          <a:p>
            <a:endParaRPr lang="en-US" baseline="0" dirty="0" smtClean="0"/>
          </a:p>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188558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This screenshot</a:t>
            </a:r>
            <a:r>
              <a:rPr lang="en-US" baseline="0" dirty="0" smtClean="0"/>
              <a:t> shows the Hub </a:t>
            </a:r>
            <a:r>
              <a:rPr lang="en-US" dirty="0" smtClean="0"/>
              <a:t>profile page for </a:t>
            </a:r>
            <a:r>
              <a:rPr lang="en-US" dirty="0" err="1" smtClean="0"/>
              <a:t>Assoc</a:t>
            </a:r>
            <a:r>
              <a:rPr lang="en-US" dirty="0" smtClean="0"/>
              <a:t> Prof Rodney Stewart. It contains his photo, position title,</a:t>
            </a:r>
            <a:r>
              <a:rPr lang="en-US" baseline="0" dirty="0" smtClean="0"/>
              <a:t> school affiliation and contact details at the top. Then there are a number of tabs. The overview tab includes a short biographical statement, research areas (free text and field of research codes). The publications tab includes his publications, divided into publication types and then ordered by year, his projects and grants, his data collections, his supervisory experience (HDR students and the theses they have produced). There is a background tab which includes a wide variety of information from his tertiary qualifications through to awards and internships. Finally, the links tab includes links to other websites related to Rodney’s profile – in his case his Google Scholar Citations page, among other links.</a:t>
            </a:r>
          </a:p>
          <a:p>
            <a:r>
              <a:rPr lang="en-US" baseline="0" dirty="0" smtClean="0"/>
              <a:t>It’s important to note that while all publications and projects are discoverable through the Hub, not all Griffith researchers have a profile page in the Hub. Those that do, have met the criteria of 6 publications over the last 6 years or equivalent as per government reporting eligibility. Inclusion is calculated automatically based on publications that have been entered into the My Pubs portal. The idea behind this rule is to ensure that researchers who have profile pages in the Hub can be shown with a significant number of research publications, grants and so forth.</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2655221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The Hub contains:</a:t>
            </a:r>
          </a:p>
          <a:p>
            <a:pPr marL="285750" indent="-285750">
              <a:buFont typeface="Wingdings" charset="2"/>
              <a:buChar char="ü"/>
            </a:pPr>
            <a:r>
              <a:rPr lang="en-US" dirty="0" smtClean="0"/>
              <a:t>1065 researcher profile pages</a:t>
            </a:r>
          </a:p>
          <a:p>
            <a:pPr marL="285750" indent="-285750">
              <a:buFont typeface="Wingdings" charset="2"/>
              <a:buChar char="ü"/>
            </a:pPr>
            <a:r>
              <a:rPr lang="en-US" dirty="0" smtClean="0"/>
              <a:t>65 groups</a:t>
            </a:r>
          </a:p>
          <a:p>
            <a:pPr marL="285750" indent="-285750">
              <a:buFont typeface="Wingdings" charset="2"/>
              <a:buChar char="ü"/>
            </a:pPr>
            <a:r>
              <a:rPr lang="en-US" dirty="0" smtClean="0"/>
              <a:t>5778 projects</a:t>
            </a:r>
          </a:p>
          <a:p>
            <a:pPr marL="285750" indent="-285750">
              <a:buFont typeface="Wingdings" charset="2"/>
              <a:buChar char="ü"/>
            </a:pPr>
            <a:r>
              <a:rPr lang="en-US" dirty="0" smtClean="0"/>
              <a:t>56, 744 publications</a:t>
            </a:r>
          </a:p>
          <a:p>
            <a:pPr marL="285750" indent="-285750">
              <a:buFont typeface="Wingdings" charset="2"/>
              <a:buChar char="ü"/>
            </a:pPr>
            <a:r>
              <a:rPr lang="en-US" dirty="0" smtClean="0"/>
              <a:t>58 research data collections</a:t>
            </a:r>
          </a:p>
          <a:p>
            <a:pPr marL="285750" indent="-285750">
              <a:buFont typeface="Wingdings" charset="2"/>
              <a:buChar char="ü"/>
            </a:pPr>
            <a:r>
              <a:rPr lang="en-US" dirty="0" smtClean="0"/>
              <a:t>12 services</a:t>
            </a:r>
          </a:p>
          <a:p>
            <a:r>
              <a:rPr lang="en-US" dirty="0" smtClean="0"/>
              <a:t>You can find</a:t>
            </a:r>
            <a:r>
              <a:rPr lang="en-US" baseline="0" dirty="0" smtClean="0"/>
              <a:t> out the most up to date statistics by simply clicking on each of the tabs in the Hub, as the screenshot demonstrates.</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4000020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[Image</a:t>
            </a:r>
            <a:r>
              <a:rPr lang="en-US" baseline="0" dirty="0" smtClean="0"/>
              <a:t> credit: https://</a:t>
            </a:r>
            <a:r>
              <a:rPr lang="en-US" baseline="0" dirty="0" err="1" smtClean="0"/>
              <a:t>share.sandia.gov</a:t>
            </a:r>
            <a:r>
              <a:rPr lang="en-US" baseline="0" dirty="0" smtClean="0"/>
              <a:t>/news/resources/releases/2008/</a:t>
            </a:r>
            <a:r>
              <a:rPr lang="en-US" baseline="0" dirty="0" err="1" smtClean="0"/>
              <a:t>MICA.html</a:t>
            </a:r>
            <a:r>
              <a:rPr lang="en-US" baseline="0" dirty="0" smtClean="0"/>
              <a:t>]</a:t>
            </a:r>
          </a:p>
          <a:p>
            <a:endParaRPr lang="en-US" baseline="0" dirty="0" smtClean="0"/>
          </a:p>
          <a:p>
            <a:r>
              <a:rPr lang="en-US" baseline="0" dirty="0" smtClean="0"/>
              <a:t>The Hub serves an ambitiously wide audience. This includes:</a:t>
            </a:r>
          </a:p>
          <a:p>
            <a:pPr marL="285750" indent="-285750">
              <a:lnSpc>
                <a:spcPct val="150000"/>
              </a:lnSpc>
              <a:buFont typeface="Arial"/>
              <a:buChar char="•"/>
            </a:pPr>
            <a:r>
              <a:rPr lang="en-AU" sz="1200" dirty="0" smtClean="0"/>
              <a:t>HDRs looking for supervisors</a:t>
            </a:r>
            <a:r>
              <a:rPr lang="en-AU" sz="1200" baseline="0" dirty="0" smtClean="0"/>
              <a:t>.</a:t>
            </a:r>
            <a:endParaRPr lang="en-AU" sz="1200" dirty="0" smtClean="0"/>
          </a:p>
          <a:p>
            <a:pPr marL="285750" indent="-285750">
              <a:lnSpc>
                <a:spcPct val="150000"/>
              </a:lnSpc>
              <a:buFont typeface="Arial"/>
              <a:buChar char="•"/>
            </a:pPr>
            <a:r>
              <a:rPr lang="en-AU" sz="1200" dirty="0" smtClean="0"/>
              <a:t>Researchers looking for sources of information and potential collaborators.</a:t>
            </a:r>
          </a:p>
          <a:p>
            <a:pPr marL="285750" indent="-285750">
              <a:lnSpc>
                <a:spcPct val="150000"/>
              </a:lnSpc>
              <a:buFont typeface="Arial"/>
              <a:buChar char="•"/>
            </a:pPr>
            <a:r>
              <a:rPr lang="en-AU" sz="1200" dirty="0" smtClean="0"/>
              <a:t>Journalists looking for expert sources of information.</a:t>
            </a:r>
          </a:p>
          <a:p>
            <a:pPr marL="285750" indent="-285750">
              <a:lnSpc>
                <a:spcPct val="150000"/>
              </a:lnSpc>
              <a:buFont typeface="Arial"/>
              <a:buChar char="•"/>
            </a:pPr>
            <a:r>
              <a:rPr lang="en-AU" sz="1200" dirty="0" smtClean="0"/>
              <a:t>Industry looking for consultancy expertise.</a:t>
            </a:r>
          </a:p>
          <a:p>
            <a:endParaRPr lang="en-US" dirty="0" smtClean="0"/>
          </a:p>
          <a:p>
            <a:r>
              <a:rPr lang="en-US" dirty="0" smtClean="0"/>
              <a:t>The Hub</a:t>
            </a:r>
            <a:r>
              <a:rPr lang="en-US" baseline="0" dirty="0" smtClean="0"/>
              <a:t> replaces both Research Experts and Media Experts. </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2978322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sz="1200" dirty="0" smtClean="0"/>
              <a:t>[Image credit:</a:t>
            </a:r>
            <a:r>
              <a:rPr lang="en-US" sz="1200" baseline="0" dirty="0" smtClean="0"/>
              <a:t> http://</a:t>
            </a:r>
            <a:r>
              <a:rPr lang="en-US" sz="1200" baseline="0" dirty="0" err="1" smtClean="0"/>
              <a:t>web.lmi.org</a:t>
            </a:r>
            <a:r>
              <a:rPr lang="en-US" sz="1200" baseline="0" dirty="0" smtClean="0"/>
              <a:t>/</a:t>
            </a:r>
            <a:r>
              <a:rPr lang="en-US" sz="1200" baseline="0" dirty="0" err="1" smtClean="0"/>
              <a:t>gme</a:t>
            </a:r>
            <a:r>
              <a:rPr lang="en-US" sz="1200" baseline="0" dirty="0" smtClean="0"/>
              <a:t>/</a:t>
            </a:r>
            <a:r>
              <a:rPr lang="en-US" sz="1200" baseline="0" dirty="0" err="1" smtClean="0"/>
              <a:t>Welcome.htm</a:t>
            </a:r>
            <a:r>
              <a:rPr lang="en-US" sz="1200" baseline="0" dirty="0" smtClean="0"/>
              <a:t>]</a:t>
            </a:r>
          </a:p>
          <a:p>
            <a:r>
              <a:rPr lang="en-US" sz="1200" dirty="0" smtClean="0"/>
              <a:t>These are the Hub statistics for 1 July 2012 to 30 June 2013 (12 months)</a:t>
            </a:r>
            <a:r>
              <a:rPr lang="en-US" sz="1200" baseline="0" dirty="0" smtClean="0"/>
              <a:t> and show in numerical terms how effective the Hub has been in reaching its wide audience.</a:t>
            </a:r>
            <a:endParaRPr lang="en-US" sz="1200" dirty="0" smtClean="0"/>
          </a:p>
          <a:p>
            <a:endParaRPr lang="en-US" sz="1200" dirty="0" smtClean="0"/>
          </a:p>
          <a:p>
            <a:pPr marL="285750" indent="-285750">
              <a:buFont typeface="Wingdings" charset="2"/>
              <a:buChar char="ü"/>
            </a:pPr>
            <a:r>
              <a:rPr lang="en-US" sz="1200" dirty="0" smtClean="0"/>
              <a:t>267, 000 page views.</a:t>
            </a:r>
          </a:p>
          <a:p>
            <a:pPr marL="285750" indent="-285750">
              <a:buFont typeface="Wingdings" charset="2"/>
              <a:buChar char="ü"/>
            </a:pPr>
            <a:r>
              <a:rPr lang="en-US" sz="1200" dirty="0" smtClean="0"/>
              <a:t>62, 211 site visits.</a:t>
            </a:r>
          </a:p>
          <a:p>
            <a:pPr marL="285750" indent="-285750">
              <a:buFont typeface="Wingdings" charset="2"/>
              <a:buChar char="ü"/>
            </a:pPr>
            <a:r>
              <a:rPr lang="en-US" sz="1200" dirty="0" smtClean="0"/>
              <a:t>4.3 pages viewed per visit.</a:t>
            </a:r>
          </a:p>
          <a:p>
            <a:pPr marL="285750" indent="-285750">
              <a:buFont typeface="Wingdings" charset="2"/>
              <a:buChar char="ü"/>
            </a:pPr>
            <a:r>
              <a:rPr lang="en-US" sz="1200" dirty="0" smtClean="0"/>
              <a:t>45, 500 unique visitors. Of the visitors:</a:t>
            </a:r>
            <a:r>
              <a:rPr lang="en-US" sz="1200" baseline="0" dirty="0" smtClean="0"/>
              <a:t> </a:t>
            </a:r>
            <a:r>
              <a:rPr lang="en-US" sz="1200" dirty="0" smtClean="0"/>
              <a:t>83% of visits came from outside the Griffith University network.</a:t>
            </a:r>
            <a:r>
              <a:rPr lang="en-US" sz="1200" baseline="0" dirty="0" smtClean="0"/>
              <a:t> </a:t>
            </a:r>
            <a:r>
              <a:rPr lang="en-US" sz="1200" dirty="0" smtClean="0"/>
              <a:t>40% from countries other than Australia. The top six in descending order: USA, UK, India, China, Iran, Malaysia.</a:t>
            </a:r>
          </a:p>
          <a:p>
            <a:pPr marL="285750" indent="-285750">
              <a:buFont typeface="Wingdings" charset="2"/>
              <a:buChar char="ü"/>
            </a:pPr>
            <a:r>
              <a:rPr lang="en-US" sz="1200" dirty="0" smtClean="0"/>
              <a:t>300 researchers logged in to the Hub update their profile pages. </a:t>
            </a:r>
            <a:r>
              <a:rPr lang="en-US" sz="1200" dirty="0" err="1" smtClean="0"/>
              <a:t>eResearch</a:t>
            </a:r>
            <a:r>
              <a:rPr lang="en-US" sz="1200" dirty="0" smtClean="0"/>
              <a:t> Services staff and administrative staff from various schools have updated many more Hub profile pages.</a:t>
            </a:r>
          </a:p>
          <a:p>
            <a:pPr marL="285750" indent="-285750">
              <a:buFont typeface="Wingdings" charset="2"/>
              <a:buChar char="ü"/>
            </a:pPr>
            <a:r>
              <a:rPr lang="en-US" sz="1200" dirty="0" smtClean="0"/>
              <a:t>186 requests received via the ‘contact us’ form on the Hub website</a:t>
            </a:r>
            <a:r>
              <a:rPr lang="en-US" sz="1200" baseline="0" dirty="0" smtClean="0"/>
              <a:t> (Mostly HDRs and researchers – help in finding a collaborator or updating their profile page).</a:t>
            </a:r>
          </a:p>
          <a:p>
            <a:pPr marL="0" indent="0">
              <a:buFont typeface="Wingdings" charset="2"/>
              <a:buNone/>
            </a:pPr>
            <a:endParaRPr lang="en-US" sz="1800" dirty="0" smtClean="0"/>
          </a:p>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2503103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The achievements</a:t>
            </a:r>
            <a:r>
              <a:rPr lang="en-US" baseline="0" dirty="0" smtClean="0"/>
              <a:t> of the Hub as a technological innovation filling the need for a single comprehensive view of the university’s research output has been </a:t>
            </a:r>
            <a:r>
              <a:rPr lang="en-US" baseline="0" dirty="0" err="1" smtClean="0"/>
              <a:t>recignised</a:t>
            </a:r>
            <a:r>
              <a:rPr lang="en-US" baseline="0" dirty="0" smtClean="0"/>
              <a:t> in two prestigious awards:</a:t>
            </a:r>
          </a:p>
          <a:p>
            <a:r>
              <a:rPr lang="en-US" baseline="0" dirty="0" smtClean="0"/>
              <a:t>The VALA Award 2012</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Commendation of Merit in the Stanford Prize for Innovation in Research Libraries 2013</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Worth reading the judges comments from the Stanford Award. </a:t>
            </a:r>
            <a:r>
              <a:rPr lang="en-US" i="1" dirty="0" smtClean="0"/>
              <a:t>Ann </a:t>
            </a:r>
            <a:r>
              <a:rPr lang="en-US" i="1" dirty="0" err="1" smtClean="0"/>
              <a:t>Okerson</a:t>
            </a:r>
            <a:r>
              <a:rPr lang="en-US" i="1" dirty="0" smtClean="0"/>
              <a:t>, Senior Advisor on Electronic Strategies, Center for Research Libraries, </a:t>
            </a:r>
            <a:r>
              <a:rPr lang="en-US" i="0" dirty="0" smtClean="0"/>
              <a:t>said</a:t>
            </a:r>
            <a:r>
              <a:rPr lang="en-US" i="0" baseline="0" dirty="0" smtClean="0"/>
              <a:t> that:</a:t>
            </a:r>
            <a:endParaRPr lang="en-US" i="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“Griffith University has no traditional library as such, and so they are in a position to concentrate on innovation. Their research hub project is a visionary integration of the entire research output of the university, in all formats, made discoverable and accessible for the whole world. Every kind of research institution will move to doing something like this very soon: their model is inspiring”. </a:t>
            </a:r>
            <a:r>
              <a:rPr lang="en-US" dirty="0" smtClean="0"/>
              <a:t/>
            </a:r>
            <a:br>
              <a:rPr lang="en-US" dirty="0" smtClean="0"/>
            </a:b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2180401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The initial funding from ANDS came under their metadata store program. This</a:t>
            </a:r>
            <a:r>
              <a:rPr lang="en-US" baseline="0" dirty="0" smtClean="0"/>
              <a:t> goal of this program is to provide institutions with funding to develop a central system or service which can house information relating to research data collections – such as research data collection descriptions and access points, and connections to the researchers and groups who own the collections. Information from this “metadata store” – which refers to the descriptions and not storage of the data itself (which is done by another system such as a repository) – is then provided to the ANDS Research Data Australia web portal. The RDA portal is designed to expose and showcase collections of research data contributed by Australian research institutions from university’s to the CSIRO. </a:t>
            </a:r>
          </a:p>
          <a:p>
            <a:r>
              <a:rPr lang="en-US" baseline="0" dirty="0" smtClean="0"/>
              <a:t>So, initial funding from ANDS allowed us to develop this “metadata store” and feed to the information to RDA. The development work could have ended there. However, at Griffith we saw the money from ANDS as a leg up rather than a hand out. We saw the potential to develop the metadata store – which was built on vivo software from Cornell University – into a full blown researcher profile system that could showcase our researchers and their research outputs.</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4073948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sz="1200" baseline="0" dirty="0" smtClean="0"/>
              <a:t>So began a very fruitful partnership between </a:t>
            </a:r>
            <a:r>
              <a:rPr lang="en-US" sz="1200" dirty="0" smtClean="0"/>
              <a:t>the Office for Research (OR) – business owner of</a:t>
            </a:r>
            <a:r>
              <a:rPr lang="en-US" sz="1200" baseline="0" dirty="0" smtClean="0"/>
              <a:t> the Hub – and the </a:t>
            </a:r>
            <a:r>
              <a:rPr lang="en-US" sz="1200" dirty="0" smtClean="0"/>
              <a:t>Division of Information Services (INS) – service provider of the Hub. Further funding</a:t>
            </a:r>
            <a:r>
              <a:rPr lang="en-US" sz="1200" baseline="0" dirty="0" smtClean="0"/>
              <a:t> to develop the Hub was sourced through an internal Griffith grant and a project board was formed. The Board was chaired by </a:t>
            </a:r>
            <a:r>
              <a:rPr lang="en-US" sz="1200" dirty="0" err="1" smtClean="0"/>
              <a:t>Dr</a:t>
            </a:r>
            <a:r>
              <a:rPr lang="en-US" sz="1200" dirty="0" smtClean="0"/>
              <a:t> Vicki </a:t>
            </a:r>
            <a:r>
              <a:rPr lang="en-US" sz="1200" dirty="0" err="1" smtClean="0"/>
              <a:t>Pattemore</a:t>
            </a:r>
            <a:r>
              <a:rPr lang="en-US" sz="1200" dirty="0" smtClean="0"/>
              <a:t>,</a:t>
            </a:r>
            <a:r>
              <a:rPr lang="en-US" sz="1200" baseline="0" dirty="0" smtClean="0"/>
              <a:t> Director, Office for Research and other members were </a:t>
            </a:r>
            <a:r>
              <a:rPr lang="en-US" sz="1200" dirty="0" err="1" smtClean="0"/>
              <a:t>Ms</a:t>
            </a:r>
            <a:r>
              <a:rPr lang="en-US" sz="1200" dirty="0" smtClean="0"/>
              <a:t> Linda O’Brien – INS, </a:t>
            </a:r>
            <a:r>
              <a:rPr lang="en-US" sz="1200" dirty="0" err="1" smtClean="0"/>
              <a:t>Mr</a:t>
            </a:r>
            <a:r>
              <a:rPr lang="en-US" sz="1200" dirty="0" smtClean="0"/>
              <a:t> Steve Bishop – ICTS, Prof. Sue Berners</a:t>
            </a:r>
            <a:r>
              <a:rPr lang="en-US" sz="1200" baseline="0" dirty="0" smtClean="0"/>
              <a:t>-Price – GGRS, Jo Morris – INS.</a:t>
            </a:r>
          </a:p>
          <a:p>
            <a:pPr marL="171450" indent="-171450">
              <a:buFontTx/>
              <a:buChar char="-"/>
            </a:pPr>
            <a:endParaRPr lang="en-US" sz="1200" baseline="0" dirty="0" smtClean="0"/>
          </a:p>
          <a:p>
            <a:pPr marL="171450" indent="-171450">
              <a:buFontTx/>
              <a:buChar char="-"/>
            </a:pPr>
            <a:endParaRPr lang="en-US" sz="1200" baseline="0" dirty="0" smtClean="0"/>
          </a:p>
          <a:p>
            <a:endParaRPr lang="en-US" sz="1200" dirty="0" smtClean="0"/>
          </a:p>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32174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sz="1200" baseline="0" dirty="0" smtClean="0"/>
              <a:t>[Image credit: http://free-images-</a:t>
            </a:r>
            <a:r>
              <a:rPr lang="en-US" sz="1200" baseline="0" dirty="0" err="1" smtClean="0"/>
              <a:t>etc.rb</a:t>
            </a:r>
            <a:r>
              <a:rPr lang="en-US" sz="1200" baseline="0" dirty="0" smtClean="0"/>
              <a:t>-</a:t>
            </a:r>
            <a:r>
              <a:rPr lang="en-US" sz="1200" baseline="0" dirty="0" err="1" smtClean="0"/>
              <a:t>d.com</a:t>
            </a:r>
            <a:r>
              <a:rPr lang="en-US" sz="1200" baseline="0" dirty="0" smtClean="0"/>
              <a:t>/?p=3046]</a:t>
            </a:r>
          </a:p>
          <a:p>
            <a:r>
              <a:rPr lang="en-US" sz="1200" baseline="0" dirty="0" smtClean="0"/>
              <a:t>What factors made the partnership successful? This is my list, and Vicki may have her own.</a:t>
            </a:r>
          </a:p>
          <a:p>
            <a:pPr marL="171450" indent="-171450">
              <a:buFontTx/>
              <a:buChar char="-"/>
            </a:pPr>
            <a:r>
              <a:rPr lang="en-US" sz="1200" baseline="0" dirty="0" smtClean="0"/>
              <a:t>A demonstrator model (Cornell) and the base built through the initial funding from ANDS</a:t>
            </a:r>
          </a:p>
          <a:p>
            <a:pPr marL="171450" indent="-171450">
              <a:buFontTx/>
              <a:buChar char="-"/>
            </a:pPr>
            <a:r>
              <a:rPr lang="en-US" sz="1200" baseline="0" dirty="0" smtClean="0"/>
              <a:t>A shared vision (even if differences in implementation)</a:t>
            </a:r>
          </a:p>
          <a:p>
            <a:pPr marL="171450" indent="-171450">
              <a:buFontTx/>
              <a:buChar char="-"/>
            </a:pPr>
            <a:r>
              <a:rPr lang="en-US" sz="1200" baseline="0" dirty="0" smtClean="0"/>
              <a:t>Clear definition of roles and division of </a:t>
            </a:r>
            <a:r>
              <a:rPr lang="en-US" sz="1200" baseline="0" dirty="0" err="1" smtClean="0"/>
              <a:t>labour</a:t>
            </a:r>
            <a:r>
              <a:rPr lang="en-US" sz="1200" baseline="0" dirty="0" smtClean="0"/>
              <a:t> within the Project Board</a:t>
            </a:r>
          </a:p>
          <a:p>
            <a:pPr marL="171450" indent="-171450">
              <a:buFontTx/>
              <a:buChar char="-"/>
            </a:pPr>
            <a:r>
              <a:rPr lang="en-US" sz="1200" baseline="0" dirty="0" smtClean="0"/>
              <a:t>A highly motivated and very talented technical team</a:t>
            </a:r>
          </a:p>
          <a:p>
            <a:pPr marL="171450" indent="-171450">
              <a:buFontTx/>
              <a:buChar char="-"/>
            </a:pPr>
            <a:r>
              <a:rPr lang="en-US" sz="1200" baseline="0" dirty="0" smtClean="0"/>
              <a:t>A spirit of innovation and experimentation that encouraged flexible thinking within the project team and the board</a:t>
            </a:r>
          </a:p>
          <a:p>
            <a:pPr marL="171450" indent="-171450">
              <a:buFontTx/>
              <a:buChar char="-"/>
            </a:pPr>
            <a:r>
              <a:rPr lang="en-US" sz="1200" baseline="0" dirty="0" smtClean="0"/>
              <a:t>Flexible thinking </a:t>
            </a:r>
          </a:p>
          <a:p>
            <a:pPr marL="171450" indent="-171450">
              <a:buFontTx/>
              <a:buChar char="-"/>
            </a:pPr>
            <a:r>
              <a:rPr lang="en-US" sz="1200" baseline="0" dirty="0" smtClean="0"/>
              <a:t>Clear communication – verbal and written – including a willingness to really listen to each other</a:t>
            </a:r>
          </a:p>
          <a:p>
            <a:pPr marL="171450" indent="-171450">
              <a:buFontTx/>
              <a:buChar char="-"/>
            </a:pPr>
            <a:r>
              <a:rPr lang="en-US" sz="1200" baseline="0" dirty="0" smtClean="0"/>
              <a:t>Taking a leadership role nationally (ANDS describes the Hub as a “beacon of light” for other </a:t>
            </a:r>
            <a:r>
              <a:rPr lang="en-US" sz="1200" baseline="0" dirty="0" err="1" smtClean="0"/>
              <a:t>organisations</a:t>
            </a:r>
            <a:r>
              <a:rPr lang="en-US" sz="1200" baseline="0" dirty="0" smtClean="0"/>
              <a:t>) and internationally (this is borne out in the judges comments for the Stanford prize and in our respect among with VIVO software community).</a:t>
            </a:r>
          </a:p>
          <a:p>
            <a:pPr marL="171450" indent="-171450">
              <a:buFontTx/>
              <a:buChar char="-"/>
            </a:pPr>
            <a:endParaRPr lang="en-US" sz="1200" baseline="0" dirty="0" smtClean="0"/>
          </a:p>
          <a:p>
            <a:pPr marL="171450" indent="-171450">
              <a:buFontTx/>
              <a:buChar char="-"/>
            </a:pPr>
            <a:endParaRPr lang="en-US" sz="1200" baseline="0" dirty="0" smtClean="0"/>
          </a:p>
          <a:p>
            <a:endParaRPr lang="en-US" sz="1200" dirty="0" smtClean="0"/>
          </a:p>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32174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AU" dirty="0" smtClean="0"/>
              <a:t>I have always been taken by the idea of the university as a community of scholars – dates back to 1852 JHN</a:t>
            </a:r>
          </a:p>
          <a:p>
            <a:endParaRPr lang="en-AU" dirty="0" smtClean="0"/>
          </a:p>
          <a:p>
            <a:r>
              <a:rPr lang="en-AU" dirty="0" smtClean="0"/>
              <a:t>About knowledge – its communication, circulation, about</a:t>
            </a:r>
            <a:r>
              <a:rPr lang="en-AU" baseline="0" dirty="0" smtClean="0"/>
              <a:t> challenging knowledge through exposure and debate, about creating new knowledge - research</a:t>
            </a:r>
          </a:p>
          <a:p>
            <a:endParaRPr lang="en-AU" dirty="0" smtClean="0"/>
          </a:p>
        </p:txBody>
      </p:sp>
      <p:sp>
        <p:nvSpPr>
          <p:cNvPr id="4" name="Slide Number Placeholder 3"/>
          <p:cNvSpPr>
            <a:spLocks noGrp="1"/>
          </p:cNvSpPr>
          <p:nvPr>
            <p:ph type="sldNum" sz="quarter" idx="10"/>
          </p:nvPr>
        </p:nvSpPr>
        <p:spPr/>
        <p:txBody>
          <a:bodyPr/>
          <a:lstStyle/>
          <a:p>
            <a:fld id="{BF499214-D7B3-4DE9-97E3-E6E4137B102D}" type="slidenum">
              <a:rPr lang="en-AU" smtClean="0"/>
              <a:pPr/>
              <a:t>2</a:t>
            </a:fld>
            <a:endParaRPr lang="en-AU"/>
          </a:p>
        </p:txBody>
      </p:sp>
    </p:spTree>
    <p:extLst>
      <p:ext uri="{BB962C8B-B14F-4D97-AF65-F5344CB8AC3E}">
        <p14:creationId xmlns:p14="http://schemas.microsoft.com/office/powerpoint/2010/main" val="418380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[Image credit: </a:t>
            </a:r>
            <a:r>
              <a:rPr lang="en-US" sz="1200" dirty="0" smtClean="0"/>
              <a:t>Image source: http://</a:t>
            </a:r>
            <a:r>
              <a:rPr lang="en-US" sz="1200" dirty="0" err="1" smtClean="0"/>
              <a:t>www.onesteelcyclone.com.au</a:t>
            </a:r>
            <a:r>
              <a:rPr lang="en-US" sz="1200" dirty="0" smtClean="0"/>
              <a:t>/silos]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 does the Research Hub work?</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(read from slide)</a:t>
            </a:r>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986417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Hub draws data automatically</a:t>
            </a:r>
            <a:r>
              <a:rPr lang="en-US" baseline="0" dirty="0" smtClean="0"/>
              <a:t> from various information silos within the university and connects that information for discovery and re-use.</a:t>
            </a:r>
          </a:p>
          <a:p>
            <a:r>
              <a:rPr lang="en-US" dirty="0" smtClean="0">
                <a:solidFill>
                  <a:srgbClr val="0000FF"/>
                </a:solidFill>
              </a:rPr>
              <a:t>Automatic nightly ingest of data from:</a:t>
            </a:r>
          </a:p>
          <a:p>
            <a:endParaRPr lang="en-US" dirty="0" smtClean="0"/>
          </a:p>
          <a:p>
            <a:pPr marL="285750" indent="-285750">
              <a:buFont typeface="Wingdings" charset="2"/>
              <a:buChar char="ü"/>
            </a:pPr>
            <a:r>
              <a:rPr lang="en-US" dirty="0" smtClean="0"/>
              <a:t>Research Administration Database (publications, grants/projects, groups).</a:t>
            </a:r>
          </a:p>
          <a:p>
            <a:pPr marL="285750" indent="-285750">
              <a:buFont typeface="Wingdings" charset="2"/>
              <a:buChar char="ü"/>
            </a:pPr>
            <a:endParaRPr lang="en-US" dirty="0" smtClean="0"/>
          </a:p>
          <a:p>
            <a:pPr marL="285750" indent="-285750">
              <a:buFont typeface="Wingdings" charset="2"/>
              <a:buChar char="ü"/>
            </a:pPr>
            <a:r>
              <a:rPr lang="en-US" dirty="0" err="1" smtClean="0"/>
              <a:t>Metadirectory</a:t>
            </a:r>
            <a:r>
              <a:rPr lang="en-US" dirty="0" smtClean="0"/>
              <a:t> </a:t>
            </a:r>
          </a:p>
          <a:p>
            <a:r>
              <a:rPr lang="en-US" dirty="0" smtClean="0"/>
              <a:t>      (names, positions, qualifications, contact              details).</a:t>
            </a:r>
          </a:p>
          <a:p>
            <a:pPr marL="285750" indent="-285750">
              <a:buFont typeface="Wingdings" charset="2"/>
              <a:buChar char="ü"/>
            </a:pPr>
            <a:endParaRPr lang="en-US" dirty="0" smtClean="0"/>
          </a:p>
          <a:p>
            <a:pPr marL="285750" indent="-285750">
              <a:buFont typeface="Wingdings" charset="2"/>
              <a:buChar char="ü"/>
            </a:pPr>
            <a:r>
              <a:rPr lang="en-US" dirty="0" smtClean="0"/>
              <a:t>Research data repository </a:t>
            </a:r>
          </a:p>
          <a:p>
            <a:r>
              <a:rPr lang="en-US" dirty="0" smtClean="0"/>
              <a:t>      (data collections).</a:t>
            </a:r>
          </a:p>
          <a:p>
            <a:pPr marL="285750" indent="-285750">
              <a:buFont typeface="Wingdings" charset="2"/>
              <a:buChar char="ü"/>
            </a:pPr>
            <a:endParaRPr lang="en-US" dirty="0" smtClean="0"/>
          </a:p>
          <a:p>
            <a:pPr marL="285750" indent="-285750">
              <a:buFont typeface="Wingdings" charset="2"/>
              <a:buChar char="ü"/>
            </a:pPr>
            <a:r>
              <a:rPr lang="en-US" dirty="0" smtClean="0"/>
              <a:t>Theses repository </a:t>
            </a:r>
          </a:p>
          <a:p>
            <a:r>
              <a:rPr lang="en-US" dirty="0" smtClean="0"/>
              <a:t>      (Griffith HDR theses).</a:t>
            </a:r>
          </a:p>
          <a:p>
            <a:endParaRPr lang="en-US" dirty="0" smtClean="0"/>
          </a:p>
          <a:p>
            <a:endParaRPr lang="en-US" dirty="0" smtClean="0">
              <a:solidFill>
                <a:srgbClr val="0000FF"/>
              </a:solidFill>
            </a:endParaRPr>
          </a:p>
          <a:p>
            <a:r>
              <a:rPr lang="en-US" dirty="0" smtClean="0">
                <a:solidFill>
                  <a:srgbClr val="0000FF"/>
                </a:solidFill>
              </a:rPr>
              <a:t>Data from the Hub is output to:</a:t>
            </a:r>
          </a:p>
          <a:p>
            <a:endParaRPr lang="en-US" dirty="0" smtClean="0"/>
          </a:p>
          <a:p>
            <a:pPr marL="285750" indent="-285750">
              <a:buFont typeface="Wingdings" charset="2"/>
              <a:buChar char="ü"/>
            </a:pPr>
            <a:r>
              <a:rPr lang="en-US" dirty="0" smtClean="0"/>
              <a:t>Google.</a:t>
            </a:r>
          </a:p>
          <a:p>
            <a:pPr marL="285750" indent="-285750">
              <a:buFont typeface="Wingdings" charset="2"/>
              <a:buChar char="ü"/>
            </a:pPr>
            <a:endParaRPr lang="en-US" dirty="0" smtClean="0"/>
          </a:p>
          <a:p>
            <a:pPr marL="285750" indent="-285750">
              <a:buFont typeface="Wingdings" charset="2"/>
              <a:buChar char="ü"/>
            </a:pPr>
            <a:r>
              <a:rPr lang="en-US" dirty="0" smtClean="0"/>
              <a:t>Trove (National Library of Australia).</a:t>
            </a:r>
          </a:p>
          <a:p>
            <a:pPr marL="285750" indent="-285750">
              <a:buFont typeface="Wingdings" charset="2"/>
              <a:buChar char="ü"/>
            </a:pPr>
            <a:endParaRPr lang="en-US" dirty="0" smtClean="0"/>
          </a:p>
          <a:p>
            <a:pPr marL="285750" indent="-285750">
              <a:buFont typeface="Wingdings" charset="2"/>
              <a:buChar char="ü"/>
            </a:pPr>
            <a:r>
              <a:rPr lang="en-US" dirty="0" smtClean="0"/>
              <a:t>Research Data Australia (ANDS).</a:t>
            </a:r>
          </a:p>
          <a:p>
            <a:endParaRPr lang="en-US" dirty="0" smtClean="0"/>
          </a:p>
          <a:p>
            <a:pPr marL="285750" indent="-285750">
              <a:buFont typeface="Wingdings" charset="2"/>
              <a:buChar char="ü"/>
            </a:pPr>
            <a:r>
              <a:rPr lang="en-US" dirty="0" smtClean="0"/>
              <a:t>Research Data Self Service (in the future)</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116324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sz="1200" dirty="0" smtClean="0"/>
              <a:t>Research data collection records are harvested from the Hub by ANDS into Research Data Australia.</a:t>
            </a:r>
          </a:p>
          <a:p>
            <a:endParaRPr lang="en-US" sz="1200" dirty="0" smtClean="0"/>
          </a:p>
          <a:p>
            <a:r>
              <a:rPr lang="en-US" sz="1200" dirty="0" smtClean="0"/>
              <a:t>Enhanced ‘Gold Standard’ metadata for data collections is provided in RIF-CS format (mapped from the Hub’s RDF).</a:t>
            </a:r>
          </a:p>
          <a:p>
            <a:endParaRPr lang="en-US" sz="1200" dirty="0" smtClean="0"/>
          </a:p>
          <a:p>
            <a:r>
              <a:rPr lang="en-US" sz="1200" dirty="0" smtClean="0"/>
              <a:t>Rich metadata facilitates:</a:t>
            </a:r>
          </a:p>
          <a:p>
            <a:pPr marL="285750" indent="-285750">
              <a:buFont typeface="Arial"/>
              <a:buChar char="•"/>
            </a:pPr>
            <a:r>
              <a:rPr lang="en-US" sz="1200" dirty="0" smtClean="0"/>
              <a:t>Discovery</a:t>
            </a:r>
          </a:p>
          <a:p>
            <a:pPr marL="285750" indent="-285750">
              <a:buFont typeface="Arial"/>
              <a:buChar char="•"/>
            </a:pPr>
            <a:r>
              <a:rPr lang="en-US" sz="1200" dirty="0" smtClean="0"/>
              <a:t>Access, use and reuse</a:t>
            </a:r>
          </a:p>
          <a:p>
            <a:pPr marL="285750" indent="-285750">
              <a:buFont typeface="Arial"/>
              <a:buChar char="•"/>
            </a:pPr>
            <a:r>
              <a:rPr lang="en-US" sz="1200" dirty="0" smtClean="0"/>
              <a:t>Data citation (includes DOIs for data collections minted by Griffith through the ANDS ‘Cite My Data’ service)</a:t>
            </a:r>
          </a:p>
          <a:p>
            <a:pPr marL="285750" indent="-285750">
              <a:buFont typeface="Arial"/>
              <a:buChar char="•"/>
            </a:pPr>
            <a:r>
              <a:rPr lang="en-US" sz="1200" dirty="0" smtClean="0"/>
              <a:t>Use of spatial and temporal widgets and tools.</a:t>
            </a:r>
          </a:p>
          <a:p>
            <a:endParaRPr lang="en-US" dirty="0" smtClean="0"/>
          </a:p>
          <a:p>
            <a:r>
              <a:rPr lang="en-US" dirty="0" smtClean="0"/>
              <a:t>Gold Standard project blog:</a:t>
            </a:r>
          </a:p>
          <a:p>
            <a:r>
              <a:rPr lang="en-US" dirty="0" smtClean="0"/>
              <a:t>http://ands-gold-</a:t>
            </a:r>
            <a:r>
              <a:rPr lang="en-US" dirty="0" err="1" smtClean="0"/>
              <a:t>griffith.blogspot.com.au</a:t>
            </a:r>
            <a:r>
              <a:rPr lang="en-US" dirty="0" smtClean="0"/>
              <a:t>/</a:t>
            </a:r>
          </a:p>
          <a:p>
            <a:r>
              <a:rPr lang="en-US" dirty="0" smtClean="0"/>
              <a:t>D-Lib article on DOIs: http://</a:t>
            </a:r>
            <a:r>
              <a:rPr lang="en-US" dirty="0" err="1" smtClean="0"/>
              <a:t>dx.doi.org</a:t>
            </a:r>
            <a:r>
              <a:rPr lang="en-US" dirty="0" smtClean="0"/>
              <a:t>/10.1045/may2012-simons  </a:t>
            </a:r>
          </a:p>
          <a:p>
            <a:endParaRPr lang="en-US" dirty="0" smtClean="0"/>
          </a:p>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691520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People and group records (‘party records’) are harvested from the Hub by the National Library of Australia which issues the record with an ‘NLA persistent identifier’ and displays the record in the Trove ‘People and </a:t>
            </a:r>
            <a:r>
              <a:rPr lang="en-US" dirty="0" err="1" smtClean="0"/>
              <a:t>Organisations’</a:t>
            </a:r>
            <a:r>
              <a:rPr lang="en-US" dirty="0" smtClean="0"/>
              <a:t> zone. </a:t>
            </a:r>
          </a:p>
          <a:p>
            <a:endParaRPr lang="en-US" dirty="0" smtClean="0"/>
          </a:p>
          <a:p>
            <a:r>
              <a:rPr lang="en-US" dirty="0" smtClean="0"/>
              <a:t>Trove also contains research data collections from the Hub via a harvest feed from ANDS.</a:t>
            </a:r>
          </a:p>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107142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The Hub is built on VIVO software.</a:t>
            </a:r>
          </a:p>
          <a:p>
            <a:endParaRPr lang="en-US" dirty="0" smtClean="0"/>
          </a:p>
          <a:p>
            <a:r>
              <a:rPr lang="en-US" dirty="0" smtClean="0"/>
              <a:t>VIVO is an exciting software application used by institutions of higher education and research which empowers them to share information and discover opportunities for collaboration. </a:t>
            </a:r>
          </a:p>
          <a:p>
            <a:endParaRPr lang="en-US" dirty="0" smtClean="0"/>
          </a:p>
          <a:p>
            <a:r>
              <a:rPr lang="en-US" dirty="0" smtClean="0"/>
              <a:t>VIVO is an open source semantic web application originally developed in 2004 at Cornell University. It enables the discovery of research and scholarship across disciplines at that institution and beyond.</a:t>
            </a:r>
          </a:p>
          <a:p>
            <a:endParaRPr lang="en-US" dirty="0" smtClean="0"/>
          </a:p>
          <a:p>
            <a:r>
              <a:rPr lang="en-US" dirty="0" smtClean="0"/>
              <a:t>VIVO Board and conference</a:t>
            </a:r>
          </a:p>
          <a:p>
            <a:endParaRPr lang="en-US" dirty="0" smtClean="0"/>
          </a:p>
          <a:p>
            <a:r>
              <a:rPr lang="en-US" dirty="0" smtClean="0"/>
              <a:t>Explain triples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Important thing is the relationships</a:t>
            </a:r>
            <a:r>
              <a:rPr lang="en-US" baseline="0" dirty="0" smtClean="0"/>
              <a:t> between things. </a:t>
            </a:r>
            <a:r>
              <a:rPr lang="en-US" sz="1200" dirty="0" smtClean="0"/>
              <a:t>The Hub contains over 5 million triples!</a:t>
            </a:r>
          </a:p>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356116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sz="1200" dirty="0" smtClean="0"/>
              <a:t>The Hub uses the ANDS-VITRO ontology (and </a:t>
            </a:r>
            <a:r>
              <a:rPr lang="en-US" sz="1200" dirty="0" err="1" smtClean="0"/>
              <a:t>customised</a:t>
            </a:r>
            <a:r>
              <a:rPr lang="en-US" sz="1200" dirty="0" smtClean="0"/>
              <a:t> local additions):</a:t>
            </a:r>
          </a:p>
          <a:p>
            <a:pPr marL="285750" indent="-285750">
              <a:buFont typeface="Arial"/>
              <a:buChar char="•"/>
            </a:pPr>
            <a:r>
              <a:rPr lang="en-US" sz="1200" dirty="0" smtClean="0"/>
              <a:t>The VIVO Ontology was extended to cover research data sets, as well as the vocabulary and structure required by ANDS (RIF-CS schema) .</a:t>
            </a:r>
          </a:p>
          <a:p>
            <a:pPr marL="285750" indent="-285750">
              <a:buFont typeface="Arial"/>
              <a:buChar char="•"/>
            </a:pPr>
            <a:r>
              <a:rPr lang="en-US" sz="1200" dirty="0" smtClean="0"/>
              <a:t>Ontology development was a collaboration between Griffith University, QUT, and Melbourne University.</a:t>
            </a:r>
          </a:p>
          <a:p>
            <a:pPr marL="285750" indent="-285750">
              <a:buFont typeface="Arial"/>
              <a:buChar char="•"/>
            </a:pPr>
            <a:r>
              <a:rPr lang="en-US" sz="1200" dirty="0" smtClean="0"/>
              <a:t>The ontology can be found at: </a:t>
            </a:r>
            <a:r>
              <a:rPr lang="en-US" sz="1200" dirty="0" smtClean="0">
                <a:hlinkClick r:id="rId3"/>
              </a:rPr>
              <a:t>http://purl.org/ands/ontologies/vivo/</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Griffith University has made all VIVO </a:t>
            </a:r>
            <a:r>
              <a:rPr lang="en-US" sz="1200" dirty="0" err="1" smtClean="0"/>
              <a:t>customisations</a:t>
            </a:r>
            <a:r>
              <a:rPr lang="en-US" sz="1200" dirty="0" smtClean="0"/>
              <a:t> available as open source code: </a:t>
            </a:r>
            <a:r>
              <a:rPr lang="en-US" sz="1200" dirty="0" smtClean="0">
                <a:hlinkClick r:id="rId4"/>
              </a:rPr>
              <a:t>https://github.com/gu-eresearch/VIVO</a:t>
            </a:r>
            <a:endParaRPr lang="en-US" sz="1200" dirty="0" smtClean="0"/>
          </a:p>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263245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The Hub</a:t>
            </a:r>
            <a:r>
              <a:rPr lang="en-US" baseline="0" dirty="0" smtClean="0"/>
              <a:t> is also a self-edit model that allows researchers to login and update, add or delete information in their profile.</a:t>
            </a:r>
          </a:p>
          <a:p>
            <a:r>
              <a:rPr lang="en-US" baseline="0" dirty="0" smtClean="0"/>
              <a:t>Reason – not all data in source systems is correct.</a:t>
            </a:r>
          </a:p>
          <a:p>
            <a:r>
              <a:rPr lang="en-US" baseline="0" dirty="0" smtClean="0"/>
              <a:t>Model:</a:t>
            </a:r>
          </a:p>
          <a:p>
            <a:r>
              <a:rPr lang="en-US" baseline="0" dirty="0" smtClean="0"/>
              <a:t>Where incorrect, fix in source wherever possible. Otherwise, fix in hub.</a:t>
            </a:r>
          </a:p>
          <a:p>
            <a:r>
              <a:rPr lang="en-US" baseline="0" dirty="0" smtClean="0"/>
              <a:t>Can also enhance your profile e.g. free text keywords for research areas.</a:t>
            </a:r>
          </a:p>
          <a:p>
            <a:r>
              <a:rPr lang="en-US" baseline="0" dirty="0" smtClean="0"/>
              <a:t>No obligation for researchers to login and update their profiles.</a:t>
            </a:r>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87426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There are many benefits. </a:t>
            </a:r>
          </a:p>
          <a:p>
            <a:r>
              <a:rPr lang="en-US" sz="1600" dirty="0" smtClean="0"/>
              <a:t>Direct alignment with: </a:t>
            </a:r>
          </a:p>
          <a:p>
            <a:endParaRPr lang="en-US" sz="1600" dirty="0" smtClean="0"/>
          </a:p>
          <a:p>
            <a:pPr marL="285750" lvl="7" indent="-285750">
              <a:buFont typeface="Wingdings" charset="2"/>
              <a:buChar char="Ø"/>
            </a:pPr>
            <a:r>
              <a:rPr lang="en-US" sz="1600" dirty="0" smtClean="0"/>
              <a:t>Griffith University’s vision to be a university of influence. </a:t>
            </a:r>
          </a:p>
          <a:p>
            <a:pPr marL="285750" lvl="4" indent="-285750">
              <a:buFont typeface="Wingdings" charset="2"/>
              <a:buChar char="Ø"/>
            </a:pPr>
            <a:r>
              <a:rPr lang="en-US" sz="1600" dirty="0" smtClean="0"/>
              <a:t>Griffith University’s Division of Information Services vision of enabling the creation, synthesis and dissemination of knowledge within a global information environment.</a:t>
            </a:r>
          </a:p>
          <a:p>
            <a:pPr marL="285750" lvl="4" indent="-285750">
              <a:buFont typeface="Wingdings" charset="2"/>
              <a:buChar char="Ø"/>
            </a:pPr>
            <a:r>
              <a:rPr lang="en-US" sz="1600" dirty="0" smtClean="0"/>
              <a:t>Australian National Data Service’s vision of ‘more Australian researchers reusing research data more often’.</a:t>
            </a:r>
          </a:p>
          <a:p>
            <a:endParaRPr lang="en-US" dirty="0" smtClean="0"/>
          </a:p>
          <a:p>
            <a:pPr marL="285750" indent="-285750">
              <a:buFont typeface="Wingdings" charset="2"/>
              <a:buChar char="ü"/>
            </a:pPr>
            <a:r>
              <a:rPr lang="en-US" sz="1200" dirty="0" smtClean="0"/>
              <a:t>A single, comprehensive view of the university’s research outputs.</a:t>
            </a:r>
          </a:p>
          <a:p>
            <a:pPr marL="285750" indent="-285750">
              <a:buFont typeface="Wingdings" charset="2"/>
              <a:buChar char="ü"/>
            </a:pPr>
            <a:r>
              <a:rPr lang="en-AU" sz="1200" dirty="0" smtClean="0"/>
              <a:t>Showcase for Griffith researchers.</a:t>
            </a:r>
          </a:p>
          <a:p>
            <a:pPr marL="285750" indent="-285750">
              <a:buFont typeface="Wingdings" charset="2"/>
              <a:buChar char="ü"/>
            </a:pPr>
            <a:r>
              <a:rPr lang="en-AU" sz="1200" dirty="0" smtClean="0"/>
              <a:t>Attracts substantial </a:t>
            </a:r>
            <a:r>
              <a:rPr lang="en-US" sz="1200" dirty="0" smtClean="0"/>
              <a:t>web traffic.</a:t>
            </a:r>
          </a:p>
          <a:p>
            <a:pPr marL="285750" indent="-285750">
              <a:buFont typeface="Wingdings" charset="2"/>
              <a:buChar char="ü"/>
            </a:pPr>
            <a:r>
              <a:rPr lang="en-AU" sz="1200" dirty="0" smtClean="0"/>
              <a:t>Enter data once, use many times.</a:t>
            </a:r>
          </a:p>
          <a:p>
            <a:pPr marL="285750" indent="-285750">
              <a:buFont typeface="Wingdings" charset="2"/>
              <a:buChar char="ü"/>
            </a:pPr>
            <a:r>
              <a:rPr lang="en-AU" sz="1200" dirty="0" smtClean="0"/>
              <a:t>Automatically makes explicit the links between data, researchers, their publications, projects and research group affiliations.</a:t>
            </a:r>
          </a:p>
          <a:p>
            <a:pPr marL="285750" lvl="0" indent="-285750">
              <a:buFont typeface="Wingdings" charset="2"/>
              <a:buChar char="ü"/>
            </a:pPr>
            <a:r>
              <a:rPr lang="en-AU" sz="1200" dirty="0" smtClean="0"/>
              <a:t>Totally automated ingests from source systems across the university.</a:t>
            </a:r>
          </a:p>
          <a:p>
            <a:pPr marL="285750" lvl="0" indent="-285750">
              <a:buFont typeface="Wingdings" charset="2"/>
              <a:buChar char="ü"/>
            </a:pPr>
            <a:r>
              <a:rPr lang="en-AU" sz="1200" dirty="0" smtClean="0"/>
              <a:t>Serves an ambitiously wide audience.</a:t>
            </a:r>
          </a:p>
          <a:p>
            <a:pPr marL="285750" lvl="0" indent="-285750">
              <a:buFont typeface="Wingdings" charset="2"/>
              <a:buChar char="ü"/>
            </a:pPr>
            <a:r>
              <a:rPr lang="en-AU" sz="1200" dirty="0" smtClean="0"/>
              <a:t>Development of an ontology for research shared nationally and internationally.</a:t>
            </a:r>
          </a:p>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720497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701676" y="6322052"/>
            <a:ext cx="5606999" cy="371945"/>
          </a:xfrm>
          <a:prstGeom prst="rect">
            <a:avLst/>
          </a:prstGeom>
        </p:spPr>
        <p:txBody>
          <a:bodyPr lIns="91420" tIns="91420" rIns="91420" bIns="91420" anchor="ctr" anchorCtr="0">
            <a:spAutoFit/>
          </a:bodyPr>
          <a:lstStyle/>
          <a:p>
            <a:pPr lvl="0" rtl="0">
              <a:buNone/>
            </a:pPr>
            <a:r>
              <a:rPr lang="en-AU" dirty="0" smtClean="0"/>
              <a:t>[Image source: http://</a:t>
            </a:r>
            <a:r>
              <a:rPr lang="en-AU" dirty="0" err="1" smtClean="0"/>
              <a:t>www.activegarage.com</a:t>
            </a:r>
            <a:r>
              <a:rPr lang="en-AU" dirty="0" smtClean="0"/>
              <a:t>/project-reality-check-1-challenge]</a:t>
            </a:r>
          </a:p>
          <a:p>
            <a:pPr lvl="0" rtl="0">
              <a:buNone/>
            </a:pPr>
            <a:r>
              <a:rPr lang="en-AU" sz="1200" b="1" dirty="0" smtClean="0"/>
              <a:t>Research Hub </a:t>
            </a:r>
            <a:r>
              <a:rPr lang="x-none" sz="1200" b="1" dirty="0" smtClean="0"/>
              <a:t>project challenges:</a:t>
            </a:r>
          </a:p>
          <a:p>
            <a:pPr marL="457200" lvl="0" indent="-342900" rtl="0">
              <a:buClr>
                <a:srgbClr val="000000"/>
              </a:buClr>
              <a:buSzPct val="166666"/>
              <a:buFont typeface="Arial"/>
              <a:buChar char="•"/>
            </a:pPr>
            <a:r>
              <a:rPr lang="x-none" sz="1200" dirty="0" smtClean="0"/>
              <a:t>Early implementers of VIVO.</a:t>
            </a:r>
          </a:p>
          <a:p>
            <a:pPr marL="457200" lvl="0" indent="-342900" rtl="0">
              <a:buClr>
                <a:srgbClr val="000000"/>
              </a:buClr>
              <a:buSzPct val="166666"/>
              <a:buFont typeface="Arial"/>
              <a:buChar char="•"/>
            </a:pPr>
            <a:r>
              <a:rPr lang="x-none" sz="1200" dirty="0" smtClean="0"/>
              <a:t>Reaching agreement with various data owners.</a:t>
            </a:r>
          </a:p>
          <a:p>
            <a:pPr marL="457200" lvl="0" indent="-342900" rtl="0">
              <a:buClr>
                <a:srgbClr val="000000"/>
              </a:buClr>
              <a:buSzPct val="166666"/>
              <a:buFont typeface="Arial"/>
              <a:buChar char="•"/>
            </a:pPr>
            <a:r>
              <a:rPr lang="x-none" sz="1200" dirty="0" smtClean="0"/>
              <a:t>Getting support from stakeholders (esp. Office for Research).</a:t>
            </a:r>
            <a:endParaRPr lang="en-AU" sz="1200" dirty="0" smtClean="0"/>
          </a:p>
          <a:p>
            <a:pPr marL="457200" lvl="0" indent="-342900" rtl="0">
              <a:buClr>
                <a:srgbClr val="000000"/>
              </a:buClr>
              <a:buSzPct val="166666"/>
              <a:buFont typeface="Arial"/>
              <a:buChar char="•"/>
            </a:pPr>
            <a:r>
              <a:rPr lang="en-AU" sz="1200" dirty="0" smtClean="0"/>
              <a:t>Navigating policy and privacy issues.</a:t>
            </a:r>
          </a:p>
          <a:p>
            <a:pPr marL="457200" lvl="0" indent="-342900" rtl="0">
              <a:buClr>
                <a:srgbClr val="000000"/>
              </a:buClr>
              <a:buSzPct val="166666"/>
              <a:buFont typeface="Arial"/>
              <a:buChar char="•"/>
            </a:pPr>
            <a:r>
              <a:rPr lang="en-AU" sz="1200" dirty="0" smtClean="0"/>
              <a:t>Research d</a:t>
            </a:r>
            <a:r>
              <a:rPr lang="x-none" sz="1200" dirty="0" smtClean="0"/>
              <a:t>ata management</a:t>
            </a:r>
            <a:r>
              <a:rPr lang="en-AU" sz="1200" dirty="0" smtClean="0"/>
              <a:t> and storage.</a:t>
            </a:r>
            <a:endParaRPr lang="x-none" sz="1200" dirty="0" smtClean="0"/>
          </a:p>
          <a:p>
            <a:pPr marL="457200" lvl="0" indent="-342900" rtl="0">
              <a:buClr>
                <a:srgbClr val="000000"/>
              </a:buClr>
              <a:buSzPct val="166666"/>
              <a:buFont typeface="Arial"/>
              <a:buChar char="•"/>
            </a:pPr>
            <a:r>
              <a:rPr lang="x-none" sz="1200" dirty="0" smtClean="0"/>
              <a:t>Technical complexity.</a:t>
            </a:r>
          </a:p>
          <a:p>
            <a:pPr marL="457200" lvl="0" indent="-342900" rtl="0">
              <a:buClr>
                <a:srgbClr val="000000"/>
              </a:buClr>
              <a:buSzPct val="166666"/>
              <a:buFont typeface="Arial"/>
              <a:buChar char="•"/>
            </a:pPr>
            <a:r>
              <a:rPr lang="x-none" sz="1200" dirty="0" smtClean="0"/>
              <a:t>Managing scope creep.</a:t>
            </a:r>
            <a:endParaRPr lang="en-AU" sz="1200" dirty="0" smtClean="0"/>
          </a:p>
          <a:p>
            <a:pPr marL="457200" indent="-342900">
              <a:buClr>
                <a:srgbClr val="000000"/>
              </a:buClr>
              <a:buSzPct val="166666"/>
              <a:buFont typeface="Arial"/>
              <a:buChar char="•"/>
            </a:pPr>
            <a:r>
              <a:rPr lang="en-AU" sz="1200" dirty="0" smtClean="0"/>
              <a:t>Impact of e</a:t>
            </a:r>
            <a:r>
              <a:rPr lang="x-none" sz="1200" dirty="0" smtClean="0"/>
              <a:t>xposure of </a:t>
            </a:r>
            <a:r>
              <a:rPr lang="en-AU" sz="1200" dirty="0" smtClean="0"/>
              <a:t>information </a:t>
            </a:r>
            <a:r>
              <a:rPr lang="x-none" sz="1200" dirty="0" smtClean="0"/>
              <a:t>never before made public.</a:t>
            </a:r>
            <a:endParaRPr lang="en-AU" sz="1200" dirty="0" smtClean="0"/>
          </a:p>
          <a:p>
            <a:pPr marL="457200" lvl="0" indent="-342900" rtl="0">
              <a:buClr>
                <a:srgbClr val="000000"/>
              </a:buClr>
              <a:buSzPct val="166666"/>
              <a:buFont typeface="Arial"/>
              <a:buChar char="•"/>
            </a:pPr>
            <a:r>
              <a:rPr lang="en-AU" sz="1200" dirty="0" smtClean="0"/>
              <a:t>Impact of the self-edit model.</a:t>
            </a:r>
          </a:p>
          <a:p>
            <a:pPr marL="457200" lvl="0" indent="-342900" rtl="0">
              <a:buClr>
                <a:srgbClr val="000000"/>
              </a:buClr>
              <a:buSzPct val="166666"/>
              <a:buFont typeface="Arial"/>
              <a:buChar char="•"/>
            </a:pPr>
            <a:r>
              <a:rPr lang="en-AU" sz="1200" dirty="0" smtClean="0"/>
              <a:t>Impact of rules on who gets a profile page.</a:t>
            </a:r>
          </a:p>
          <a:p>
            <a:pPr marL="114300" lvl="0" rtl="0">
              <a:buClr>
                <a:srgbClr val="000000"/>
              </a:buClr>
              <a:buSzPct val="166666"/>
            </a:pPr>
            <a:endParaRPr lang="en-AU" sz="1200" dirty="0" smtClean="0"/>
          </a:p>
          <a:p>
            <a:pPr marL="457200" lvl="0" indent="-342900" rtl="0">
              <a:buClr>
                <a:srgbClr val="000000"/>
              </a:buClr>
              <a:buSzPct val="166666"/>
              <a:buFont typeface="Arial"/>
              <a:buChar char="•"/>
            </a:pPr>
            <a:endParaRPr lang="en-AU" sz="1200" dirty="0" smtClean="0"/>
          </a:p>
          <a:p>
            <a:pPr marL="158750" lvl="0">
              <a:buClr>
                <a:srgbClr val="000000"/>
              </a:buClr>
              <a:buSzPct val="101851"/>
              <a:buNone/>
            </a:pPr>
            <a:r>
              <a:rPr lang="en-AU" sz="1200" b="1" dirty="0" smtClean="0"/>
              <a:t>Lessons learned:</a:t>
            </a:r>
          </a:p>
          <a:p>
            <a:pPr marL="457200" lvl="0" indent="-298450">
              <a:buClr>
                <a:srgbClr val="000000"/>
              </a:buClr>
              <a:buSzPct val="101851"/>
              <a:buFont typeface="Arial"/>
              <a:buChar char="•"/>
            </a:pPr>
            <a:r>
              <a:rPr lang="x-none" sz="1200" dirty="0" smtClean="0"/>
              <a:t>Post project support and in-kind contributions required.</a:t>
            </a:r>
            <a:endParaRPr lang="en-AU" sz="1200" dirty="0" smtClean="0"/>
          </a:p>
          <a:p>
            <a:pPr marL="457200" lvl="0" indent="-298450">
              <a:buClr>
                <a:srgbClr val="000000"/>
              </a:buClr>
              <a:buSzPct val="101851"/>
              <a:buFont typeface="Arial"/>
              <a:buChar char="•"/>
            </a:pPr>
            <a:r>
              <a:rPr lang="en-AU" sz="1200" dirty="0" smtClean="0"/>
              <a:t>Ongoing support model should involve IT staff and librarians.</a:t>
            </a:r>
          </a:p>
          <a:p>
            <a:pPr marL="457200" lvl="0" indent="-298450">
              <a:buClr>
                <a:srgbClr val="000000"/>
              </a:buClr>
              <a:buSzPct val="101851"/>
              <a:buFont typeface="Arial"/>
              <a:buChar char="•"/>
            </a:pPr>
            <a:r>
              <a:rPr lang="x-none" sz="1200" dirty="0" smtClean="0"/>
              <a:t>Getting support from Office for Research &amp; Researchers is critical</a:t>
            </a:r>
            <a:r>
              <a:rPr lang="en-AU" sz="1200" dirty="0" smtClean="0"/>
              <a:t>.</a:t>
            </a:r>
          </a:p>
          <a:p>
            <a:pPr lvl="0" rtl="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Replace graph.</a:t>
            </a:r>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2929554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AU" dirty="0" smtClean="0"/>
              <a:t>Libraries were seen as the repositories of that knowledge with librarians the guardians of the record</a:t>
            </a:r>
          </a:p>
          <a:p>
            <a:pPr marL="0" marR="0" indent="0" algn="l" defTabSz="457200" rtl="0" eaLnBrk="1" fontAlgn="auto" latinLnBrk="0" hangingPunct="1">
              <a:lnSpc>
                <a:spcPct val="100000"/>
              </a:lnSpc>
              <a:spcBef>
                <a:spcPts val="0"/>
              </a:spcBef>
              <a:spcAft>
                <a:spcPts val="0"/>
              </a:spcAft>
              <a:buClrTx/>
              <a:buSzTx/>
              <a:buFontTx/>
              <a:buNone/>
              <a:tabLst/>
              <a:defRPr/>
            </a:pPr>
            <a:r>
              <a:rPr lang="en-AU" baseline="0" dirty="0" smtClean="0"/>
              <a:t>Not hard to see why the library was regarded as the heart of the university, as still evidenced by often their central locations on a campus</a:t>
            </a:r>
            <a:endParaRPr lang="en-AU" dirty="0" smtClean="0"/>
          </a:p>
          <a:p>
            <a:endParaRPr lang="en-AU" dirty="0" smtClean="0"/>
          </a:p>
        </p:txBody>
      </p:sp>
      <p:sp>
        <p:nvSpPr>
          <p:cNvPr id="4" name="Slide Number Placeholder 3"/>
          <p:cNvSpPr>
            <a:spLocks noGrp="1"/>
          </p:cNvSpPr>
          <p:nvPr>
            <p:ph type="sldNum" idx="10"/>
          </p:nvPr>
        </p:nvSpPr>
        <p:spPr/>
        <p:txBody>
          <a:bodyPr/>
          <a:lstStyle/>
          <a:p>
            <a:endParaRPr lang="en-AU"/>
          </a:p>
        </p:txBody>
      </p:sp>
    </p:spTree>
    <p:extLst>
      <p:ext uri="{BB962C8B-B14F-4D97-AF65-F5344CB8AC3E}">
        <p14:creationId xmlns:p14="http://schemas.microsoft.com/office/powerpoint/2010/main" val="323849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(read from slide)</a:t>
            </a:r>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2929554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457200" lvl="0" indent="-457200" eaLnBrk="0" hangingPunct="0">
              <a:spcBef>
                <a:spcPct val="0"/>
              </a:spcBef>
              <a:buFont typeface="+mj-lt"/>
              <a:buAutoNum type="arabicPeriod"/>
            </a:pPr>
            <a:r>
              <a:rPr lang="en-AU" sz="1200" dirty="0" smtClean="0">
                <a:solidFill>
                  <a:srgbClr val="FF0000"/>
                </a:solidFill>
                <a:latin typeface="Helvetica"/>
                <a:ea typeface="Arial Unicode MS" pitchFamily="34" charset="-128"/>
                <a:cs typeface="Times New Roman" pitchFamily="18" charset="0"/>
              </a:rPr>
              <a:t>Griffith is an international innovator in information and technology in order to deliver Griffith's vision as a university of influence</a:t>
            </a:r>
            <a:endParaRPr lang="en-AU" sz="1200" dirty="0" smtClean="0">
              <a:solidFill>
                <a:srgbClr val="FF0000"/>
              </a:solidFill>
              <a:latin typeface="Arial" pitchFamily="34" charset="0"/>
              <a:cs typeface="Arial" pitchFamily="34" charset="0"/>
            </a:endParaRPr>
          </a:p>
          <a:p>
            <a:pPr marL="457200" lvl="0" indent="-457200" eaLnBrk="0" hangingPunct="0">
              <a:spcBef>
                <a:spcPct val="0"/>
              </a:spcBef>
              <a:buFont typeface="+mj-lt"/>
              <a:buAutoNum type="arabicPeriod"/>
            </a:pPr>
            <a:r>
              <a:rPr lang="en-AU" sz="1200" dirty="0" smtClean="0">
                <a:solidFill>
                  <a:srgbClr val="FF0000"/>
                </a:solidFill>
                <a:latin typeface="Helvetica"/>
                <a:ea typeface="Arial Unicode MS" pitchFamily="34" charset="-128"/>
                <a:cs typeface="Times New Roman" pitchFamily="18" charset="0"/>
              </a:rPr>
              <a:t>We take an holistic view of information and technology management </a:t>
            </a:r>
            <a:endParaRPr lang="en-AU" sz="1200" dirty="0" smtClean="0">
              <a:solidFill>
                <a:srgbClr val="FF0000"/>
              </a:solidFill>
              <a:latin typeface="Arial" pitchFamily="34" charset="0"/>
              <a:cs typeface="Arial" pitchFamily="34" charset="0"/>
            </a:endParaRPr>
          </a:p>
          <a:p>
            <a:pPr marL="457200" lvl="0" indent="-457200" eaLnBrk="0" hangingPunct="0">
              <a:spcBef>
                <a:spcPct val="0"/>
              </a:spcBef>
              <a:buFont typeface="+mj-lt"/>
              <a:buAutoNum type="arabicPeriod"/>
            </a:pPr>
            <a:r>
              <a:rPr lang="en-AU" sz="1200" dirty="0" smtClean="0">
                <a:solidFill>
                  <a:srgbClr val="FF0000"/>
                </a:solidFill>
                <a:latin typeface="Helvetica"/>
                <a:ea typeface="Arial Unicode MS" pitchFamily="34" charset="-128"/>
                <a:cs typeface="Times New Roman" pitchFamily="18" charset="0"/>
              </a:rPr>
              <a:t>We view the opportunities delivered through emerging policy change (open) and technologies (semantic web) as a great opportunity to reinvigorate the concept of a global community of scholars -  underscoring the critical importance of partnerships in building community. </a:t>
            </a:r>
            <a:endParaRPr lang="en-AU" sz="1200" dirty="0" smtClean="0">
              <a:solidFill>
                <a:srgbClr val="FF0000"/>
              </a:solidFill>
              <a:latin typeface="Arial" pitchFamily="34" charset="0"/>
              <a:cs typeface="Arial" pitchFamily="34" charset="0"/>
            </a:endParaRPr>
          </a:p>
          <a:p>
            <a:r>
              <a:rPr lang="en-AU" dirty="0" smtClean="0"/>
              <a:t>The Griffith Research Hub is a manifestation of our commitment to ensuring the Library contributes in a very real way to the re-invigoration of the community of scholars in an increasingly digital global knowledge economy</a:t>
            </a:r>
          </a:p>
          <a:p>
            <a:pPr defTabSz="457200">
              <a:defRPr/>
            </a:pPr>
            <a:r>
              <a:rPr lang="en-AU" dirty="0" smtClean="0"/>
              <a:t>I believe that technological change now breathes new life into this concept – providing the opportunity to create a global community of scholars</a:t>
            </a:r>
          </a:p>
          <a:p>
            <a:endParaRPr lang="en-AU" dirty="0"/>
          </a:p>
        </p:txBody>
      </p:sp>
      <p:sp>
        <p:nvSpPr>
          <p:cNvPr id="4" name="Slide Number Placeholder 3"/>
          <p:cNvSpPr>
            <a:spLocks noGrp="1"/>
          </p:cNvSpPr>
          <p:nvPr>
            <p:ph type="sldNum" idx="10"/>
          </p:nvPr>
        </p:nvSpPr>
        <p:spPr/>
        <p:txBody>
          <a:bodyPr/>
          <a:lstStyle/>
          <a:p>
            <a:endParaRPr lang="en-AU"/>
          </a:p>
        </p:txBody>
      </p:sp>
    </p:spTree>
    <p:extLst>
      <p:ext uri="{BB962C8B-B14F-4D97-AF65-F5344CB8AC3E}">
        <p14:creationId xmlns:p14="http://schemas.microsoft.com/office/powerpoint/2010/main" val="2282881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701676" y="6322052"/>
            <a:ext cx="5606999" cy="371945"/>
          </a:xfrm>
          <a:prstGeom prst="rect">
            <a:avLst/>
          </a:prstGeom>
        </p:spPr>
        <p:txBody>
          <a:bodyPr lIns="91420" tIns="91420" rIns="91420" bIns="91420" anchor="ctr" anchorCtr="0">
            <a:spAutoFit/>
          </a:bodyPr>
          <a:lstStyle/>
          <a:p>
            <a:r>
              <a:rPr lang="en-AU" dirty="0" smtClean="0"/>
              <a:t>A global community of scholars, connected, collaborating and competing</a:t>
            </a:r>
          </a:p>
          <a:p>
            <a:r>
              <a:rPr lang="en-AU" dirty="0" smtClean="0"/>
              <a:t>Rise of rankings</a:t>
            </a:r>
          </a:p>
          <a:p>
            <a:r>
              <a:rPr lang="en-AU" dirty="0" smtClean="0"/>
              <a:t>Outputs much more than publication</a:t>
            </a:r>
          </a:p>
          <a:p>
            <a:r>
              <a:rPr lang="en-AU" dirty="0" smtClean="0"/>
              <a:t>Increasingly digital</a:t>
            </a:r>
          </a:p>
          <a:p>
            <a:endParaRPr lang="en-AU" dirty="0" smtClean="0"/>
          </a:p>
          <a:p>
            <a:r>
              <a:rPr lang="en-AU" dirty="0" smtClean="0"/>
              <a:t>So what does this mean for the role of the library as the traditional repository of human Knowledge? Of  the librarian as the “</a:t>
            </a:r>
            <a:r>
              <a:rPr lang="en-AU" dirty="0" err="1" smtClean="0"/>
              <a:t>guradian</a:t>
            </a:r>
            <a:r>
              <a:rPr lang="en-AU" dirty="0" smtClean="0"/>
              <a:t> of the record”?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dirty="0" smtClean="0"/>
              <a:t>…as that “record” is increasingly digital whilst</a:t>
            </a:r>
            <a:r>
              <a:rPr lang="en-AU" baseline="0" dirty="0" smtClean="0"/>
              <a:t> this challenges the notion of the “library as a place” yet it exacerbates the need for the librarian to be a “guardian of the record” – to manage scholarship in collaboration with researchers…</a:t>
            </a:r>
          </a:p>
          <a:p>
            <a:pPr marL="0" marR="0" indent="0" algn="l" defTabSz="457200" rtl="0" eaLnBrk="1" fontAlgn="auto" latinLnBrk="0" hangingPunct="1">
              <a:lnSpc>
                <a:spcPct val="100000"/>
              </a:lnSpc>
              <a:spcBef>
                <a:spcPts val="0"/>
              </a:spcBef>
              <a:spcAft>
                <a:spcPts val="0"/>
              </a:spcAft>
              <a:buClrTx/>
              <a:buSzTx/>
              <a:buFontTx/>
              <a:buNone/>
              <a:tabLst/>
              <a:defRPr/>
            </a:pPr>
            <a:r>
              <a:rPr lang="en-AU" baseline="0" dirty="0" smtClean="0"/>
              <a:t>Now a bit about the national and local context…</a:t>
            </a:r>
            <a:endParaRPr lang="en-AU" dirty="0" smtClean="0"/>
          </a:p>
          <a:p>
            <a:endParaRPr lang="en-AU" dirty="0" smtClean="0"/>
          </a:p>
          <a:p>
            <a:r>
              <a:rPr lang="en-AU" dirty="0" smtClean="0"/>
              <a:t>The Griffith Research Hub is a manifestation of our</a:t>
            </a:r>
            <a:r>
              <a:rPr lang="en-AU" baseline="0" dirty="0" smtClean="0"/>
              <a:t> </a:t>
            </a:r>
            <a:r>
              <a:rPr lang="en-AU" dirty="0" smtClean="0"/>
              <a:t>commitment to ensuring the Library contributes in a very real</a:t>
            </a:r>
            <a:r>
              <a:rPr lang="en-AU" baseline="0" dirty="0" smtClean="0"/>
              <a:t> way to the re-invigoration of the community of scholars in an increasingly digital global knowledge economy</a:t>
            </a:r>
            <a:endParaRPr lang="en-AU" dirty="0" smtClean="0"/>
          </a:p>
          <a:p>
            <a:endParaRPr lang="en-AU" dirty="0"/>
          </a:p>
        </p:txBody>
      </p:sp>
      <p:sp>
        <p:nvSpPr>
          <p:cNvPr id="4" name="Slide Number Placeholder 3"/>
          <p:cNvSpPr>
            <a:spLocks noGrp="1"/>
          </p:cNvSpPr>
          <p:nvPr>
            <p:ph type="sldNum" idx="10"/>
          </p:nvPr>
        </p:nvSpPr>
        <p:spPr/>
        <p:txBody>
          <a:bodyPr/>
          <a:lstStyle/>
          <a:p>
            <a:endParaRPr lang="en-AU"/>
          </a:p>
        </p:txBody>
      </p:sp>
    </p:spTree>
    <p:extLst>
      <p:ext uri="{BB962C8B-B14F-4D97-AF65-F5344CB8AC3E}">
        <p14:creationId xmlns:p14="http://schemas.microsoft.com/office/powerpoint/2010/main" val="323849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F499214-D7B3-4DE9-97E3-E6E4137B102D}" type="slidenum">
              <a:rPr lang="en-AU" smtClean="0"/>
              <a:pPr/>
              <a:t>6</a:t>
            </a:fld>
            <a:endParaRPr lang="en-AU"/>
          </a:p>
        </p:txBody>
      </p:sp>
    </p:spTree>
    <p:extLst>
      <p:ext uri="{BB962C8B-B14F-4D97-AF65-F5344CB8AC3E}">
        <p14:creationId xmlns:p14="http://schemas.microsoft.com/office/powerpoint/2010/main" val="1844131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AU" dirty="0" smtClean="0"/>
              <a:t>And about Griffith University</a:t>
            </a:r>
            <a:endParaRPr lang="en-AU" dirty="0"/>
          </a:p>
        </p:txBody>
      </p:sp>
      <p:sp>
        <p:nvSpPr>
          <p:cNvPr id="4" name="Slide Number Placeholder 3"/>
          <p:cNvSpPr>
            <a:spLocks noGrp="1"/>
          </p:cNvSpPr>
          <p:nvPr>
            <p:ph type="sldNum" sz="quarter" idx="10"/>
          </p:nvPr>
        </p:nvSpPr>
        <p:spPr/>
        <p:txBody>
          <a:bodyPr/>
          <a:lstStyle/>
          <a:p>
            <a:fld id="{BF499214-D7B3-4DE9-97E3-E6E4137B102D}" type="slidenum">
              <a:rPr lang="en-AU" smtClean="0"/>
              <a:pPr/>
              <a:t>7</a:t>
            </a:fld>
            <a:endParaRPr lang="en-AU"/>
          </a:p>
        </p:txBody>
      </p:sp>
    </p:spTree>
    <p:extLst>
      <p:ext uri="{BB962C8B-B14F-4D97-AF65-F5344CB8AC3E}">
        <p14:creationId xmlns:p14="http://schemas.microsoft.com/office/powerpoint/2010/main" val="2397975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1100" y="696913"/>
            <a:ext cx="4648200" cy="3486150"/>
          </a:xfrm>
          <a:ln/>
        </p:spPr>
      </p:sp>
      <p:sp>
        <p:nvSpPr>
          <p:cNvPr id="23555" name="Notes Placeholder 2"/>
          <p:cNvSpPr>
            <a:spLocks noGrp="1"/>
          </p:cNvSpPr>
          <p:nvPr>
            <p:ph type="body" idx="1"/>
          </p:nvPr>
        </p:nvSpPr>
        <p:spPr>
          <a:noFill/>
        </p:spPr>
        <p:txBody>
          <a:bodyPr/>
          <a:lstStyle/>
          <a:p>
            <a:pPr eaLnBrk="1" hangingPunct="1"/>
            <a:r>
              <a:rPr lang="en-US" dirty="0" smtClean="0"/>
              <a:t>Campuses range from the Arts precinct at Brisbane’s Southbank to a campus in Logan City to the largest campus at Gold Coast 70 </a:t>
            </a:r>
            <a:r>
              <a:rPr lang="en-US" dirty="0" err="1" smtClean="0"/>
              <a:t>kms</a:t>
            </a:r>
            <a:r>
              <a:rPr lang="en-US" dirty="0" smtClean="0"/>
              <a:t> away</a:t>
            </a:r>
          </a:p>
          <a:p>
            <a:pPr eaLnBrk="1" hangingPunct="1"/>
            <a:r>
              <a:rPr lang="en-US" dirty="0" smtClean="0"/>
              <a:t>About the only major discipline not covered is veterinary sciences</a:t>
            </a:r>
          </a:p>
          <a:p>
            <a:pPr eaLnBrk="1" hangingPunct="1">
              <a:buFontTx/>
              <a:buNone/>
            </a:pPr>
            <a:endParaRPr lang="en-US" dirty="0" smtClean="0"/>
          </a:p>
          <a:p>
            <a:pPr eaLnBrk="1" hangingPunct="1">
              <a:buFontTx/>
              <a:buChar char="•"/>
            </a:pPr>
            <a:r>
              <a:rPr lang="en-US" dirty="0" smtClean="0"/>
              <a:t>Established 1975</a:t>
            </a:r>
          </a:p>
          <a:p>
            <a:pPr eaLnBrk="1" hangingPunct="1">
              <a:buFontTx/>
              <a:buChar char="•"/>
            </a:pPr>
            <a:r>
              <a:rPr lang="en-US" dirty="0" smtClean="0"/>
              <a:t> 40 000 students from 124 countries </a:t>
            </a:r>
          </a:p>
          <a:p>
            <a:pPr eaLnBrk="1" hangingPunct="1">
              <a:buFontTx/>
              <a:buChar char="•"/>
            </a:pPr>
            <a:r>
              <a:rPr lang="en-US" baseline="0" dirty="0" smtClean="0"/>
              <a:t> </a:t>
            </a:r>
            <a:r>
              <a:rPr lang="en-US" dirty="0" smtClean="0"/>
              <a:t>40 research centres</a:t>
            </a:r>
          </a:p>
          <a:p>
            <a:pPr eaLnBrk="1" hangingPunct="1">
              <a:spcBef>
                <a:spcPct val="60000"/>
              </a:spcBef>
              <a:buFontTx/>
              <a:buChar char="•"/>
            </a:pPr>
            <a:r>
              <a:rPr lang="en-US" dirty="0" smtClean="0"/>
              <a:t> Top 5 % of the World’s universities The Times HES – QS World Universities Rankings 2010</a:t>
            </a:r>
          </a:p>
          <a:p>
            <a:pPr eaLnBrk="1" hangingPunct="1">
              <a:spcBef>
                <a:spcPct val="60000"/>
              </a:spcBef>
              <a:buFontTx/>
              <a:buChar char="•"/>
            </a:pPr>
            <a:r>
              <a:rPr lang="en-US" dirty="0" smtClean="0"/>
              <a:t> Founding ethos cross disciplinary research, sustainability and social inclusion </a:t>
            </a:r>
          </a:p>
          <a:p>
            <a:pPr eaLnBrk="1" hangingPunct="1"/>
            <a:endParaRPr lang="en-AU" dirty="0" smtClean="0"/>
          </a:p>
          <a:p>
            <a:pPr eaLnBrk="1" hangingPunct="1"/>
            <a:r>
              <a:rPr lang="en-AU" dirty="0" smtClean="0"/>
              <a:t>The Excellence in Research for Australia (ERA) 2012 results (based on the 2005-2010 period) profile Griffith as a comprehensive, research-active university with approximately 88% of eligible researchers associated with broad (two-digit) fields of research assessed at world standard or better.</a:t>
            </a:r>
          </a:p>
        </p:txBody>
      </p:sp>
      <p:sp>
        <p:nvSpPr>
          <p:cNvPr id="22532" name="Slide Number Placeholder 3"/>
          <p:cNvSpPr>
            <a:spLocks noGrp="1"/>
          </p:cNvSpPr>
          <p:nvPr>
            <p:ph type="sldNum" sz="quarter" idx="5"/>
          </p:nvPr>
        </p:nvSpPr>
        <p:spPr/>
        <p:txBody>
          <a:bodyPr/>
          <a:lstStyle>
            <a:lvl1pPr eaLnBrk="0" hangingPunct="0">
              <a:spcBef>
                <a:spcPct val="20000"/>
              </a:spcBef>
              <a:buChar char="•"/>
              <a:defRPr sz="1500">
                <a:solidFill>
                  <a:schemeClr val="tx1"/>
                </a:solidFill>
                <a:latin typeface="Arial" charset="0"/>
              </a:defRPr>
            </a:lvl1pPr>
            <a:lvl2pPr marL="757066" indent="-291179" eaLnBrk="0" hangingPunct="0">
              <a:spcBef>
                <a:spcPct val="20000"/>
              </a:spcBef>
              <a:buChar char="•"/>
              <a:defRPr sz="1500">
                <a:solidFill>
                  <a:schemeClr val="tx1"/>
                </a:solidFill>
                <a:latin typeface="Arial" charset="0"/>
              </a:defRPr>
            </a:lvl2pPr>
            <a:lvl3pPr marL="1164717" indent="-232943" eaLnBrk="0" hangingPunct="0">
              <a:spcBef>
                <a:spcPct val="20000"/>
              </a:spcBef>
              <a:buChar char="•"/>
              <a:defRPr sz="1500">
                <a:solidFill>
                  <a:schemeClr val="tx1"/>
                </a:solidFill>
                <a:latin typeface="Arial" charset="0"/>
              </a:defRPr>
            </a:lvl3pPr>
            <a:lvl4pPr marL="1630604" indent="-232943" eaLnBrk="0" hangingPunct="0">
              <a:spcBef>
                <a:spcPct val="20000"/>
              </a:spcBef>
              <a:buChar char="•"/>
              <a:defRPr sz="1500">
                <a:solidFill>
                  <a:schemeClr val="tx1"/>
                </a:solidFill>
                <a:latin typeface="Arial" charset="0"/>
              </a:defRPr>
            </a:lvl4pPr>
            <a:lvl5pPr marL="2096491" indent="-232943" eaLnBrk="0" hangingPunct="0">
              <a:spcBef>
                <a:spcPct val="20000"/>
              </a:spcBef>
              <a:buChar char="•"/>
              <a:defRPr sz="1500">
                <a:solidFill>
                  <a:schemeClr val="tx1"/>
                </a:solidFill>
                <a:latin typeface="Arial" charset="0"/>
              </a:defRPr>
            </a:lvl5pPr>
            <a:lvl6pPr marL="2562377" indent="-232943" eaLnBrk="0" fontAlgn="base" hangingPunct="0">
              <a:spcBef>
                <a:spcPct val="20000"/>
              </a:spcBef>
              <a:spcAft>
                <a:spcPct val="0"/>
              </a:spcAft>
              <a:buChar char="•"/>
              <a:defRPr sz="1500">
                <a:solidFill>
                  <a:schemeClr val="tx1"/>
                </a:solidFill>
                <a:latin typeface="Arial" charset="0"/>
              </a:defRPr>
            </a:lvl6pPr>
            <a:lvl7pPr marL="3028264" indent="-232943" eaLnBrk="0" fontAlgn="base" hangingPunct="0">
              <a:spcBef>
                <a:spcPct val="20000"/>
              </a:spcBef>
              <a:spcAft>
                <a:spcPct val="0"/>
              </a:spcAft>
              <a:buChar char="•"/>
              <a:defRPr sz="1500">
                <a:solidFill>
                  <a:schemeClr val="tx1"/>
                </a:solidFill>
                <a:latin typeface="Arial" charset="0"/>
              </a:defRPr>
            </a:lvl7pPr>
            <a:lvl8pPr marL="3494151" indent="-232943" eaLnBrk="0" fontAlgn="base" hangingPunct="0">
              <a:spcBef>
                <a:spcPct val="20000"/>
              </a:spcBef>
              <a:spcAft>
                <a:spcPct val="0"/>
              </a:spcAft>
              <a:buChar char="•"/>
              <a:defRPr sz="1500">
                <a:solidFill>
                  <a:schemeClr val="tx1"/>
                </a:solidFill>
                <a:latin typeface="Arial" charset="0"/>
              </a:defRPr>
            </a:lvl8pPr>
            <a:lvl9pPr marL="3960038" indent="-232943" eaLnBrk="0" fontAlgn="base" hangingPunct="0">
              <a:spcBef>
                <a:spcPct val="20000"/>
              </a:spcBef>
              <a:spcAft>
                <a:spcPct val="0"/>
              </a:spcAft>
              <a:buChar char="•"/>
              <a:defRPr sz="1500">
                <a:solidFill>
                  <a:schemeClr val="tx1"/>
                </a:solidFill>
                <a:latin typeface="Arial" charset="0"/>
              </a:defRPr>
            </a:lvl9pPr>
          </a:lstStyle>
          <a:p>
            <a:pPr eaLnBrk="1" hangingPunct="1">
              <a:spcBef>
                <a:spcPct val="0"/>
              </a:spcBef>
              <a:buFontTx/>
              <a:buNone/>
              <a:defRPr/>
            </a:pPr>
            <a:fld id="{0FC3EEB8-626C-4AB3-B412-306735AE3686}" type="slidenum">
              <a:rPr lang="en-AU" sz="1200"/>
              <a:pPr eaLnBrk="1" hangingPunct="1">
                <a:spcBef>
                  <a:spcPct val="0"/>
                </a:spcBef>
                <a:buFontTx/>
                <a:buNone/>
                <a:defRPr/>
              </a:pPr>
              <a:t>8</a:t>
            </a:fld>
            <a:endParaRPr lang="en-AU"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AU" dirty="0" smtClean="0"/>
              <a:t>Demonstrate</a:t>
            </a:r>
          </a:p>
          <a:p>
            <a:endParaRPr lang="en-AU" dirty="0" smtClean="0"/>
          </a:p>
          <a:p>
            <a:r>
              <a:rPr lang="en-AU" dirty="0" smtClean="0"/>
              <a:t>Innovation</a:t>
            </a:r>
          </a:p>
          <a:p>
            <a:r>
              <a:rPr lang="en-AU" dirty="0" smtClean="0"/>
              <a:t>Bringing disciplines together</a:t>
            </a:r>
          </a:p>
          <a:p>
            <a:r>
              <a:rPr lang="en-AU" dirty="0" smtClean="0"/>
              <a:t>Socially relevant</a:t>
            </a:r>
          </a:p>
          <a:p>
            <a:r>
              <a:rPr lang="en-AU" dirty="0" smtClean="0"/>
              <a:t>Community benefit</a:t>
            </a:r>
            <a:endParaRPr lang="en-AU" dirty="0"/>
          </a:p>
        </p:txBody>
      </p:sp>
      <p:sp>
        <p:nvSpPr>
          <p:cNvPr id="4" name="Slide Number Placeholder 3"/>
          <p:cNvSpPr>
            <a:spLocks noGrp="1"/>
          </p:cNvSpPr>
          <p:nvPr>
            <p:ph type="sldNum" sz="quarter" idx="10"/>
          </p:nvPr>
        </p:nvSpPr>
        <p:spPr/>
        <p:txBody>
          <a:bodyPr/>
          <a:lstStyle/>
          <a:p>
            <a:fld id="{BF499214-D7B3-4DE9-97E3-E6E4137B102D}" type="slidenum">
              <a:rPr lang="en-AU" smtClean="0"/>
              <a:pPr/>
              <a:t>9</a:t>
            </a:fld>
            <a:endParaRPr lang="en-AU"/>
          </a:p>
        </p:txBody>
      </p:sp>
    </p:spTree>
    <p:extLst>
      <p:ext uri="{BB962C8B-B14F-4D97-AF65-F5344CB8AC3E}">
        <p14:creationId xmlns:p14="http://schemas.microsoft.com/office/powerpoint/2010/main" val="3540562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ertTitleAndTx" type="vertTitleAndTx">
  <p:cSld name="vertTitleAndTx">
    <p:spTree>
      <p:nvGrpSpPr>
        <p:cNvPr id="1" name="Shape 13"/>
        <p:cNvGrpSpPr/>
        <p:nvPr/>
      </p:nvGrpSpPr>
      <p:grpSpPr>
        <a:xfrm>
          <a:off x="0" y="0"/>
          <a:ext cx="0" cy="0"/>
          <a:chOff x="0" y="0"/>
          <a:chExt cx="0" cy="0"/>
        </a:xfrm>
      </p:grpSpPr>
      <p:sp>
        <p:nvSpPr>
          <p:cNvPr id="14" name="Shape 14"/>
          <p:cNvSpPr txBox="1">
            <a:spLocks noGrp="1"/>
          </p:cNvSpPr>
          <p:nvPr>
            <p:ph type="title"/>
          </p:nvPr>
        </p:nvSpPr>
        <p:spPr>
          <a:xfrm rot="5400000">
            <a:off x="5130006" y="2758281"/>
            <a:ext cx="5265737" cy="2000250"/>
          </a:xfrm>
          <a:prstGeom prst="rect">
            <a:avLst/>
          </a:prstGeom>
          <a:noFill/>
          <a:ln>
            <a:noFill/>
          </a:ln>
        </p:spPr>
        <p:txBody>
          <a:bodyPr lIns="91425" tIns="91425" rIns="91425" bIns="91425" anchor="t" anchorCtr="0"/>
          <a:lstStyle>
            <a:lvl1pPr algn="l" rtl="0">
              <a:spcBef>
                <a:spcPts val="0"/>
              </a:spcBef>
              <a:spcAft>
                <a:spcPts val="0"/>
              </a:spcAft>
              <a:defRPr sz="2400">
                <a:solidFill>
                  <a:schemeClr val="lt2"/>
                </a:solidFill>
                <a:latin typeface="Arial"/>
                <a:ea typeface="Arial"/>
                <a:cs typeface="Arial"/>
                <a:sym typeface="Arial"/>
              </a:defRPr>
            </a:lvl1pPr>
            <a:lvl2pPr algn="l" rtl="0">
              <a:spcBef>
                <a:spcPts val="0"/>
              </a:spcBef>
              <a:spcAft>
                <a:spcPts val="0"/>
              </a:spcAft>
              <a:defRPr sz="2400">
                <a:solidFill>
                  <a:schemeClr val="lt2"/>
                </a:solidFill>
                <a:latin typeface="Arial"/>
                <a:ea typeface="Arial"/>
                <a:cs typeface="Arial"/>
                <a:sym typeface="Arial"/>
              </a:defRPr>
            </a:lvl2pPr>
            <a:lvl3pPr algn="l" rtl="0">
              <a:spcBef>
                <a:spcPts val="0"/>
              </a:spcBef>
              <a:spcAft>
                <a:spcPts val="0"/>
              </a:spcAft>
              <a:defRPr sz="2400">
                <a:solidFill>
                  <a:schemeClr val="lt2"/>
                </a:solidFill>
                <a:latin typeface="Arial"/>
                <a:ea typeface="Arial"/>
                <a:cs typeface="Arial"/>
                <a:sym typeface="Arial"/>
              </a:defRPr>
            </a:lvl3pPr>
            <a:lvl4pPr algn="l" rtl="0">
              <a:spcBef>
                <a:spcPts val="0"/>
              </a:spcBef>
              <a:spcAft>
                <a:spcPts val="0"/>
              </a:spcAft>
              <a:defRPr sz="2400">
                <a:solidFill>
                  <a:schemeClr val="lt2"/>
                </a:solidFill>
                <a:latin typeface="Arial"/>
                <a:ea typeface="Arial"/>
                <a:cs typeface="Arial"/>
                <a:sym typeface="Arial"/>
              </a:defRPr>
            </a:lvl4pPr>
            <a:lvl5pPr algn="l" rtl="0">
              <a:spcBef>
                <a:spcPts val="0"/>
              </a:spcBef>
              <a:spcAft>
                <a:spcPts val="0"/>
              </a:spcAft>
              <a:defRPr sz="2400">
                <a:solidFill>
                  <a:schemeClr val="lt2"/>
                </a:solidFill>
                <a:latin typeface="Arial"/>
                <a:ea typeface="Arial"/>
                <a:cs typeface="Arial"/>
                <a:sym typeface="Arial"/>
              </a:defRPr>
            </a:lvl5pPr>
            <a:lvl6pPr marL="457200" algn="l" rtl="0">
              <a:spcBef>
                <a:spcPts val="0"/>
              </a:spcBef>
              <a:spcAft>
                <a:spcPts val="0"/>
              </a:spcAft>
              <a:defRPr sz="2400">
                <a:solidFill>
                  <a:schemeClr val="lt2"/>
                </a:solidFill>
                <a:latin typeface="Arial"/>
                <a:ea typeface="Arial"/>
                <a:cs typeface="Arial"/>
                <a:sym typeface="Arial"/>
              </a:defRPr>
            </a:lvl6pPr>
            <a:lvl7pPr marL="914400" algn="l" rtl="0">
              <a:spcBef>
                <a:spcPts val="0"/>
              </a:spcBef>
              <a:spcAft>
                <a:spcPts val="0"/>
              </a:spcAft>
              <a:defRPr sz="2400">
                <a:solidFill>
                  <a:schemeClr val="lt2"/>
                </a:solidFill>
                <a:latin typeface="Arial"/>
                <a:ea typeface="Arial"/>
                <a:cs typeface="Arial"/>
                <a:sym typeface="Arial"/>
              </a:defRPr>
            </a:lvl7pPr>
            <a:lvl8pPr marL="1371600" algn="l" rtl="0">
              <a:spcBef>
                <a:spcPts val="0"/>
              </a:spcBef>
              <a:spcAft>
                <a:spcPts val="0"/>
              </a:spcAft>
              <a:defRPr sz="2400">
                <a:solidFill>
                  <a:schemeClr val="lt2"/>
                </a:solidFill>
                <a:latin typeface="Arial"/>
                <a:ea typeface="Arial"/>
                <a:cs typeface="Arial"/>
                <a:sym typeface="Arial"/>
              </a:defRPr>
            </a:lvl8pPr>
            <a:lvl9pPr marL="1828800" algn="l" rtl="0">
              <a:spcBef>
                <a:spcPts val="0"/>
              </a:spcBef>
              <a:spcAft>
                <a:spcPts val="0"/>
              </a:spcAft>
              <a:defRPr sz="2400">
                <a:solidFill>
                  <a:schemeClr val="lt2"/>
                </a:solidFill>
                <a:latin typeface="Arial"/>
                <a:ea typeface="Arial"/>
                <a:cs typeface="Arial"/>
                <a:sym typeface="Arial"/>
              </a:defRPr>
            </a:lvl9pPr>
          </a:lstStyle>
          <a:p>
            <a:endParaRPr/>
          </a:p>
        </p:txBody>
      </p:sp>
      <p:sp>
        <p:nvSpPr>
          <p:cNvPr id="15" name="Shape 15"/>
          <p:cNvSpPr txBox="1">
            <a:spLocks noGrp="1"/>
          </p:cNvSpPr>
          <p:nvPr>
            <p:ph type="body" idx="1"/>
          </p:nvPr>
        </p:nvSpPr>
        <p:spPr>
          <a:xfrm rot="5400000">
            <a:off x="1053306" y="834231"/>
            <a:ext cx="5265737" cy="5848350"/>
          </a:xfrm>
          <a:prstGeom prst="rect">
            <a:avLst/>
          </a:prstGeom>
          <a:noFill/>
          <a:ln>
            <a:noFill/>
          </a:ln>
        </p:spPr>
        <p:txBody>
          <a:bodyPr lIns="91425" tIns="91425" rIns="91425" bIns="91425" anchor="t" anchorCtr="0"/>
          <a:lstStyle>
            <a:lvl1pPr marL="342900" indent="-2476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1pPr>
            <a:lvl2pPr marL="742950" indent="-2286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2pPr>
            <a:lvl3pPr marL="11430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3pPr>
            <a:lvl4pPr marL="16002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4pPr>
            <a:lvl5pPr marL="20574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5pPr>
            <a:lvl6pPr marL="25146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6pPr>
            <a:lvl7pPr marL="29718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7pPr>
            <a:lvl8pPr marL="34290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8pPr>
            <a:lvl9pPr marL="38862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bj" type="obj">
  <p:cSld name="obj">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762000" y="1125537"/>
            <a:ext cx="7373936" cy="457200"/>
          </a:xfrm>
          <a:prstGeom prst="rect">
            <a:avLst/>
          </a:prstGeom>
          <a:noFill/>
          <a:ln>
            <a:noFill/>
          </a:ln>
        </p:spPr>
        <p:txBody>
          <a:bodyPr lIns="91425" tIns="91425" rIns="91425" bIns="91425" anchor="t" anchorCtr="0"/>
          <a:lstStyle>
            <a:lvl1pPr algn="l" rtl="0">
              <a:spcBef>
                <a:spcPts val="0"/>
              </a:spcBef>
              <a:spcAft>
                <a:spcPts val="0"/>
              </a:spcAft>
              <a:defRPr sz="2400">
                <a:solidFill>
                  <a:schemeClr val="lt2"/>
                </a:solidFill>
                <a:latin typeface="Arial"/>
                <a:ea typeface="Arial"/>
                <a:cs typeface="Arial"/>
                <a:sym typeface="Arial"/>
              </a:defRPr>
            </a:lvl1pPr>
            <a:lvl2pPr algn="l" rtl="0">
              <a:spcBef>
                <a:spcPts val="0"/>
              </a:spcBef>
              <a:spcAft>
                <a:spcPts val="0"/>
              </a:spcAft>
              <a:defRPr sz="2400">
                <a:solidFill>
                  <a:schemeClr val="lt2"/>
                </a:solidFill>
                <a:latin typeface="Arial"/>
                <a:ea typeface="Arial"/>
                <a:cs typeface="Arial"/>
                <a:sym typeface="Arial"/>
              </a:defRPr>
            </a:lvl2pPr>
            <a:lvl3pPr algn="l" rtl="0">
              <a:spcBef>
                <a:spcPts val="0"/>
              </a:spcBef>
              <a:spcAft>
                <a:spcPts val="0"/>
              </a:spcAft>
              <a:defRPr sz="2400">
                <a:solidFill>
                  <a:schemeClr val="lt2"/>
                </a:solidFill>
                <a:latin typeface="Arial"/>
                <a:ea typeface="Arial"/>
                <a:cs typeface="Arial"/>
                <a:sym typeface="Arial"/>
              </a:defRPr>
            </a:lvl3pPr>
            <a:lvl4pPr algn="l" rtl="0">
              <a:spcBef>
                <a:spcPts val="0"/>
              </a:spcBef>
              <a:spcAft>
                <a:spcPts val="0"/>
              </a:spcAft>
              <a:defRPr sz="2400">
                <a:solidFill>
                  <a:schemeClr val="lt2"/>
                </a:solidFill>
                <a:latin typeface="Arial"/>
                <a:ea typeface="Arial"/>
                <a:cs typeface="Arial"/>
                <a:sym typeface="Arial"/>
              </a:defRPr>
            </a:lvl4pPr>
            <a:lvl5pPr algn="l" rtl="0">
              <a:spcBef>
                <a:spcPts val="0"/>
              </a:spcBef>
              <a:spcAft>
                <a:spcPts val="0"/>
              </a:spcAft>
              <a:defRPr sz="2400">
                <a:solidFill>
                  <a:schemeClr val="lt2"/>
                </a:solidFill>
                <a:latin typeface="Arial"/>
                <a:ea typeface="Arial"/>
                <a:cs typeface="Arial"/>
                <a:sym typeface="Arial"/>
              </a:defRPr>
            </a:lvl5pPr>
            <a:lvl6pPr marL="457200" algn="l" rtl="0">
              <a:spcBef>
                <a:spcPts val="0"/>
              </a:spcBef>
              <a:spcAft>
                <a:spcPts val="0"/>
              </a:spcAft>
              <a:defRPr sz="2400">
                <a:solidFill>
                  <a:schemeClr val="lt2"/>
                </a:solidFill>
                <a:latin typeface="Arial"/>
                <a:ea typeface="Arial"/>
                <a:cs typeface="Arial"/>
                <a:sym typeface="Arial"/>
              </a:defRPr>
            </a:lvl6pPr>
            <a:lvl7pPr marL="914400" algn="l" rtl="0">
              <a:spcBef>
                <a:spcPts val="0"/>
              </a:spcBef>
              <a:spcAft>
                <a:spcPts val="0"/>
              </a:spcAft>
              <a:defRPr sz="2400">
                <a:solidFill>
                  <a:schemeClr val="lt2"/>
                </a:solidFill>
                <a:latin typeface="Arial"/>
                <a:ea typeface="Arial"/>
                <a:cs typeface="Arial"/>
                <a:sym typeface="Arial"/>
              </a:defRPr>
            </a:lvl7pPr>
            <a:lvl8pPr marL="1371600" algn="l" rtl="0">
              <a:spcBef>
                <a:spcPts val="0"/>
              </a:spcBef>
              <a:spcAft>
                <a:spcPts val="0"/>
              </a:spcAft>
              <a:defRPr sz="2400">
                <a:solidFill>
                  <a:schemeClr val="lt2"/>
                </a:solidFill>
                <a:latin typeface="Arial"/>
                <a:ea typeface="Arial"/>
                <a:cs typeface="Arial"/>
                <a:sym typeface="Arial"/>
              </a:defRPr>
            </a:lvl8pPr>
            <a:lvl9pPr marL="1828800" algn="l" rtl="0">
              <a:spcBef>
                <a:spcPts val="0"/>
              </a:spcBef>
              <a:spcAft>
                <a:spcPts val="0"/>
              </a:spcAft>
              <a:defRPr sz="2400">
                <a:solidFill>
                  <a:schemeClr val="lt2"/>
                </a:solidFill>
                <a:latin typeface="Arial"/>
                <a:ea typeface="Arial"/>
                <a:cs typeface="Arial"/>
                <a:sym typeface="Arial"/>
              </a:defRPr>
            </a:lvl9pPr>
          </a:lstStyle>
          <a:p>
            <a:endParaRPr/>
          </a:p>
        </p:txBody>
      </p:sp>
      <p:sp>
        <p:nvSpPr>
          <p:cNvPr id="45" name="Shape 45"/>
          <p:cNvSpPr txBox="1">
            <a:spLocks noGrp="1"/>
          </p:cNvSpPr>
          <p:nvPr>
            <p:ph type="body" idx="1"/>
          </p:nvPr>
        </p:nvSpPr>
        <p:spPr>
          <a:xfrm>
            <a:off x="838200" y="1733550"/>
            <a:ext cx="7924799" cy="4657724"/>
          </a:xfrm>
          <a:prstGeom prst="rect">
            <a:avLst/>
          </a:prstGeom>
          <a:noFill/>
          <a:ln>
            <a:noFill/>
          </a:ln>
        </p:spPr>
        <p:txBody>
          <a:bodyPr lIns="91425" tIns="91425" rIns="91425" bIns="91425" anchor="t" anchorCtr="0"/>
          <a:lstStyle>
            <a:lvl1pPr marL="342900" indent="-2476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1pPr>
            <a:lvl2pPr marL="742950" indent="-2286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2pPr>
            <a:lvl3pPr marL="11430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3pPr>
            <a:lvl4pPr marL="16002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4pPr>
            <a:lvl5pPr marL="20574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5pPr>
            <a:lvl6pPr marL="25146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6pPr>
            <a:lvl7pPr marL="29718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7pPr>
            <a:lvl8pPr marL="34290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8pPr>
            <a:lvl9pPr marL="38862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9223" name="Picture 7" descr="ppt-head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1079500"/>
          </a:xfrm>
          <a:prstGeom prst="rect">
            <a:avLst/>
          </a:prstGeom>
          <a:noFill/>
          <a:extLst>
            <a:ext uri="{909E8E84-426E-40dd-AFC4-6F175D3DCCD1}">
              <a14:hiddenFill xmlns:a14="http://schemas.microsoft.com/office/drawing/2010/main">
                <a:solidFill>
                  <a:srgbClr val="FFFFFF"/>
                </a:solidFill>
              </a14:hiddenFill>
            </a:ext>
          </a:extLst>
        </p:spPr>
      </p:pic>
      <p:sp>
        <p:nvSpPr>
          <p:cNvPr id="9218" name="Rectangle 2"/>
          <p:cNvSpPr>
            <a:spLocks noGrp="1" noChangeArrowheads="1"/>
          </p:cNvSpPr>
          <p:nvPr>
            <p:ph type="ctrTitle"/>
          </p:nvPr>
        </p:nvSpPr>
        <p:spPr>
          <a:xfrm>
            <a:off x="762000" y="1295400"/>
            <a:ext cx="7373938" cy="820738"/>
          </a:xfrm>
        </p:spPr>
        <p:txBody>
          <a:bodyPr/>
          <a:lstStyle>
            <a:lvl1pPr>
              <a:defRPr sz="4400"/>
            </a:lvl1pPr>
          </a:lstStyle>
          <a:p>
            <a:pPr lvl="0"/>
            <a:r>
              <a:rPr lang="en-US" noProof="0" smtClean="0"/>
              <a:t>Click to edit Master title style</a:t>
            </a:r>
            <a:endParaRPr lang="en-AU" noProof="0" smtClean="0"/>
          </a:p>
        </p:txBody>
      </p:sp>
      <p:sp>
        <p:nvSpPr>
          <p:cNvPr id="9219" name="Rectangle 3"/>
          <p:cNvSpPr>
            <a:spLocks noGrp="1" noChangeArrowheads="1"/>
          </p:cNvSpPr>
          <p:nvPr>
            <p:ph type="subTitle" idx="1"/>
          </p:nvPr>
        </p:nvSpPr>
        <p:spPr>
          <a:xfrm>
            <a:off x="838200" y="2208213"/>
            <a:ext cx="7924800" cy="4224337"/>
          </a:xfrm>
        </p:spPr>
        <p:txBody>
          <a:bodyPr tIns="45720" bIns="45720"/>
          <a:lstStyle>
            <a:lvl1pPr marL="0" indent="0">
              <a:buFont typeface="Wingdings" pitchFamily="2" charset="2"/>
              <a:buNone/>
              <a:defRPr sz="3200"/>
            </a:lvl1pPr>
          </a:lstStyle>
          <a:p>
            <a:pPr lvl="0"/>
            <a:r>
              <a:rPr lang="en-US" noProof="0" smtClean="0"/>
              <a:t>Click to edit Master subtitle style</a:t>
            </a:r>
            <a:endParaRPr lang="en-AU" noProof="0" smtClean="0"/>
          </a:p>
        </p:txBody>
      </p:sp>
      <p:sp>
        <p:nvSpPr>
          <p:cNvPr id="9224" name="Line 8"/>
          <p:cNvSpPr>
            <a:spLocks noChangeShapeType="1"/>
          </p:cNvSpPr>
          <p:nvPr/>
        </p:nvSpPr>
        <p:spPr bwMode="auto">
          <a:xfrm>
            <a:off x="838200" y="2133600"/>
            <a:ext cx="7848600" cy="0"/>
          </a:xfrm>
          <a:prstGeom prst="line">
            <a:avLst/>
          </a:prstGeom>
          <a:noFill/>
          <a:ln w="3175">
            <a:solidFill>
              <a:srgbClr val="C0242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Tree>
    <p:extLst>
      <p:ext uri="{BB962C8B-B14F-4D97-AF65-F5344CB8AC3E}">
        <p14:creationId xmlns:p14="http://schemas.microsoft.com/office/powerpoint/2010/main" val="178850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tTx" type="vertTx">
  <p:cSld name="vertTx">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762000" y="1125537"/>
            <a:ext cx="7373936" cy="457200"/>
          </a:xfrm>
          <a:prstGeom prst="rect">
            <a:avLst/>
          </a:prstGeom>
          <a:noFill/>
          <a:ln>
            <a:noFill/>
          </a:ln>
        </p:spPr>
        <p:txBody>
          <a:bodyPr lIns="91425" tIns="91425" rIns="91425" bIns="91425" anchor="t" anchorCtr="0"/>
          <a:lstStyle>
            <a:lvl1pPr algn="l" rtl="0">
              <a:spcBef>
                <a:spcPts val="0"/>
              </a:spcBef>
              <a:spcAft>
                <a:spcPts val="0"/>
              </a:spcAft>
              <a:defRPr sz="2400">
                <a:solidFill>
                  <a:schemeClr val="lt2"/>
                </a:solidFill>
                <a:latin typeface="Arial"/>
                <a:ea typeface="Arial"/>
                <a:cs typeface="Arial"/>
                <a:sym typeface="Arial"/>
              </a:defRPr>
            </a:lvl1pPr>
            <a:lvl2pPr algn="l" rtl="0">
              <a:spcBef>
                <a:spcPts val="0"/>
              </a:spcBef>
              <a:spcAft>
                <a:spcPts val="0"/>
              </a:spcAft>
              <a:defRPr sz="2400">
                <a:solidFill>
                  <a:schemeClr val="lt2"/>
                </a:solidFill>
                <a:latin typeface="Arial"/>
                <a:ea typeface="Arial"/>
                <a:cs typeface="Arial"/>
                <a:sym typeface="Arial"/>
              </a:defRPr>
            </a:lvl2pPr>
            <a:lvl3pPr algn="l" rtl="0">
              <a:spcBef>
                <a:spcPts val="0"/>
              </a:spcBef>
              <a:spcAft>
                <a:spcPts val="0"/>
              </a:spcAft>
              <a:defRPr sz="2400">
                <a:solidFill>
                  <a:schemeClr val="lt2"/>
                </a:solidFill>
                <a:latin typeface="Arial"/>
                <a:ea typeface="Arial"/>
                <a:cs typeface="Arial"/>
                <a:sym typeface="Arial"/>
              </a:defRPr>
            </a:lvl3pPr>
            <a:lvl4pPr algn="l" rtl="0">
              <a:spcBef>
                <a:spcPts val="0"/>
              </a:spcBef>
              <a:spcAft>
                <a:spcPts val="0"/>
              </a:spcAft>
              <a:defRPr sz="2400">
                <a:solidFill>
                  <a:schemeClr val="lt2"/>
                </a:solidFill>
                <a:latin typeface="Arial"/>
                <a:ea typeface="Arial"/>
                <a:cs typeface="Arial"/>
                <a:sym typeface="Arial"/>
              </a:defRPr>
            </a:lvl4pPr>
            <a:lvl5pPr algn="l" rtl="0">
              <a:spcBef>
                <a:spcPts val="0"/>
              </a:spcBef>
              <a:spcAft>
                <a:spcPts val="0"/>
              </a:spcAft>
              <a:defRPr sz="2400">
                <a:solidFill>
                  <a:schemeClr val="lt2"/>
                </a:solidFill>
                <a:latin typeface="Arial"/>
                <a:ea typeface="Arial"/>
                <a:cs typeface="Arial"/>
                <a:sym typeface="Arial"/>
              </a:defRPr>
            </a:lvl5pPr>
            <a:lvl6pPr marL="457200" algn="l" rtl="0">
              <a:spcBef>
                <a:spcPts val="0"/>
              </a:spcBef>
              <a:spcAft>
                <a:spcPts val="0"/>
              </a:spcAft>
              <a:defRPr sz="2400">
                <a:solidFill>
                  <a:schemeClr val="lt2"/>
                </a:solidFill>
                <a:latin typeface="Arial"/>
                <a:ea typeface="Arial"/>
                <a:cs typeface="Arial"/>
                <a:sym typeface="Arial"/>
              </a:defRPr>
            </a:lvl6pPr>
            <a:lvl7pPr marL="914400" algn="l" rtl="0">
              <a:spcBef>
                <a:spcPts val="0"/>
              </a:spcBef>
              <a:spcAft>
                <a:spcPts val="0"/>
              </a:spcAft>
              <a:defRPr sz="2400">
                <a:solidFill>
                  <a:schemeClr val="lt2"/>
                </a:solidFill>
                <a:latin typeface="Arial"/>
                <a:ea typeface="Arial"/>
                <a:cs typeface="Arial"/>
                <a:sym typeface="Arial"/>
              </a:defRPr>
            </a:lvl7pPr>
            <a:lvl8pPr marL="1371600" algn="l" rtl="0">
              <a:spcBef>
                <a:spcPts val="0"/>
              </a:spcBef>
              <a:spcAft>
                <a:spcPts val="0"/>
              </a:spcAft>
              <a:defRPr sz="2400">
                <a:solidFill>
                  <a:schemeClr val="lt2"/>
                </a:solidFill>
                <a:latin typeface="Arial"/>
                <a:ea typeface="Arial"/>
                <a:cs typeface="Arial"/>
                <a:sym typeface="Arial"/>
              </a:defRPr>
            </a:lvl8pPr>
            <a:lvl9pPr marL="1828800" algn="l" rtl="0">
              <a:spcBef>
                <a:spcPts val="0"/>
              </a:spcBef>
              <a:spcAft>
                <a:spcPts val="0"/>
              </a:spcAft>
              <a:defRPr sz="2400">
                <a:solidFill>
                  <a:schemeClr val="lt2"/>
                </a:solidFill>
                <a:latin typeface="Arial"/>
                <a:ea typeface="Arial"/>
                <a:cs typeface="Arial"/>
                <a:sym typeface="Arial"/>
              </a:defRPr>
            </a:lvl9pPr>
          </a:lstStyle>
          <a:p>
            <a:endParaRPr/>
          </a:p>
        </p:txBody>
      </p:sp>
      <p:sp>
        <p:nvSpPr>
          <p:cNvPr id="18" name="Shape 18"/>
          <p:cNvSpPr txBox="1">
            <a:spLocks noGrp="1"/>
          </p:cNvSpPr>
          <p:nvPr>
            <p:ph type="body" idx="1"/>
          </p:nvPr>
        </p:nvSpPr>
        <p:spPr>
          <a:xfrm rot="5400000">
            <a:off x="2471737" y="100012"/>
            <a:ext cx="4657724" cy="7924799"/>
          </a:xfrm>
          <a:prstGeom prst="rect">
            <a:avLst/>
          </a:prstGeom>
          <a:noFill/>
          <a:ln>
            <a:noFill/>
          </a:ln>
        </p:spPr>
        <p:txBody>
          <a:bodyPr lIns="91425" tIns="91425" rIns="91425" bIns="91425" anchor="t" anchorCtr="0"/>
          <a:lstStyle>
            <a:lvl1pPr marL="342900" indent="-2476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1pPr>
            <a:lvl2pPr marL="742950" indent="-228600" algn="l" rtl="0">
              <a:spcBef>
                <a:spcPts val="300"/>
              </a:spcBef>
              <a:spcAft>
                <a:spcPts val="0"/>
              </a:spcAft>
              <a:buClr>
                <a:schemeClr val="dk1"/>
              </a:buClr>
              <a:buFont typeface="Arial"/>
              <a:buChar char="•"/>
              <a:defRPr sz="1500">
                <a:solidFill>
                  <a:schemeClr val="dk1"/>
                </a:solidFill>
                <a:latin typeface="Arial"/>
                <a:ea typeface="Arial"/>
                <a:cs typeface="Arial"/>
                <a:sym typeface="Arial"/>
              </a:defRPr>
            </a:lvl2pPr>
            <a:lvl3pPr marL="11430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3pPr>
            <a:lvl4pPr marL="16002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4pPr>
            <a:lvl5pPr marL="20574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5pPr>
            <a:lvl6pPr marL="25146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6pPr>
            <a:lvl7pPr marL="29718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7pPr>
            <a:lvl8pPr marL="34290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8pPr>
            <a:lvl9pPr marL="3886200" indent="-133350" algn="l" rtl="0">
              <a:spcBef>
                <a:spcPts val="300"/>
              </a:spcBef>
              <a:spcAft>
                <a:spcPts val="0"/>
              </a:spcAft>
              <a:buClr>
                <a:schemeClr val="dk1"/>
              </a:buClr>
              <a:buFont typeface="Wingdings"/>
              <a:buChar char="§"/>
              <a:defRPr sz="150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x" type="picTx">
  <p:cSld name="picTx">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defRPr sz="2000" b="1"/>
            </a:lvl1pPr>
            <a:lvl2pPr>
              <a:defRPr/>
            </a:lvl2pPr>
            <a:lvl3pPr>
              <a:defRPr/>
            </a:lvl3pPr>
            <a:lvl4pPr>
              <a:defRPr/>
            </a:lvl4pPr>
            <a:lvl5pPr>
              <a:defRPr/>
            </a:lvl5pPr>
            <a:lvl6pPr>
              <a:defRPr/>
            </a:lvl6pPr>
            <a:lvl7pPr>
              <a:defRPr/>
            </a:lvl7pPr>
            <a:lvl8pPr>
              <a:defRPr/>
            </a:lvl8pPr>
            <a:lvl9pPr>
              <a:defRPr/>
            </a:lvl9pPr>
          </a:lstStyle>
          <a:p>
            <a:endParaRPr/>
          </a:p>
        </p:txBody>
      </p:sp>
      <p:sp>
        <p:nvSpPr>
          <p:cNvPr id="21" name="Shape 21"/>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indent="0" algn="l" rtl="0">
              <a:buClr>
                <a:schemeClr val="lt2"/>
              </a:buClr>
              <a:buFont typeface="Arial"/>
              <a:buNone/>
              <a:defRPr sz="3200" b="0" i="0" u="none" strike="noStrike" cap="none" baseline="0">
                <a:solidFill>
                  <a:schemeClr val="lt2"/>
                </a:solidFill>
                <a:latin typeface="Arial"/>
                <a:ea typeface="Arial"/>
                <a:cs typeface="Arial"/>
                <a:sym typeface="Arial"/>
              </a:defRPr>
            </a:lvl1pPr>
            <a:lvl2pPr marL="457200" marR="0" indent="0" algn="l" rtl="0">
              <a:buFont typeface="Arial"/>
              <a:buNone/>
              <a:defRPr sz="2800" b="0" i="0" u="none" strike="noStrike" cap="none" baseline="0"/>
            </a:lvl2pPr>
            <a:lvl3pPr marL="914400" marR="0" indent="0" algn="l" rtl="0">
              <a:buFont typeface="Arial"/>
              <a:buNone/>
              <a:defRPr sz="2400" b="0" i="0" u="none" strike="noStrike" cap="none" baseline="0"/>
            </a:lvl3pPr>
            <a:lvl4pPr marL="1371600" marR="0" indent="0" algn="l" rtl="0">
              <a:buFont typeface="Arial"/>
              <a:buNone/>
              <a:defRPr sz="2000" b="0" i="0" u="none" strike="noStrike" cap="none" baseline="0"/>
            </a:lvl4pPr>
            <a:lvl5pPr marL="1828800" marR="0" indent="0" algn="l" rtl="0">
              <a:buFont typeface="Arial"/>
              <a:buNone/>
              <a:defRPr sz="2000" b="0" i="0" u="none" strike="noStrike" cap="none" baseline="0"/>
            </a:lvl5pPr>
            <a:lvl6pPr marL="2286000" marR="0" indent="0" algn="l" rtl="0">
              <a:buFont typeface="Arial"/>
              <a:buNone/>
              <a:defRPr sz="2000" b="0" i="0" u="none" strike="noStrike" cap="none" baseline="0"/>
            </a:lvl6pPr>
            <a:lvl7pPr marL="2743200" marR="0" indent="0" algn="l" rtl="0">
              <a:buFont typeface="Arial"/>
              <a:buNone/>
              <a:defRPr sz="2000" b="0" i="0" u="none" strike="noStrike" cap="none" baseline="0"/>
            </a:lvl7pPr>
            <a:lvl8pPr marL="3200400" marR="0" indent="0" algn="l" rtl="0">
              <a:buFont typeface="Arial"/>
              <a:buNone/>
              <a:defRPr sz="2000" b="0" i="0" u="none" strike="noStrike" cap="none" baseline="0"/>
            </a:lvl8pPr>
            <a:lvl9pPr marL="3657600" marR="0" indent="0" algn="l" rtl="0">
              <a:buFont typeface="Arial"/>
              <a:buNone/>
              <a:defRPr sz="2000" b="0" i="0" u="none" strike="noStrike" cap="none" baseline="0"/>
            </a:lvl9pPr>
          </a:lstStyle>
          <a:p>
            <a:endParaRPr/>
          </a:p>
        </p:txBody>
      </p:sp>
      <p:sp>
        <p:nvSpPr>
          <p:cNvPr id="22" name="Shape 22"/>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buFont typeface="Arial"/>
              <a:buNone/>
              <a:defRPr sz="1400"/>
            </a:lvl1pPr>
            <a:lvl2pPr marL="457200" indent="0" rtl="0">
              <a:buFont typeface="Arial"/>
              <a:buNone/>
              <a:defRPr sz="1200"/>
            </a:lvl2pPr>
            <a:lvl3pPr marL="914400" indent="0" rtl="0">
              <a:buFont typeface="Arial"/>
              <a:buNone/>
              <a:defRPr sz="1000"/>
            </a:lvl3pPr>
            <a:lvl4pPr marL="1371600" indent="0" rtl="0">
              <a:buFont typeface="Arial"/>
              <a:buNone/>
              <a:defRPr sz="900"/>
            </a:lvl4pPr>
            <a:lvl5pPr marL="1828800" indent="0" rtl="0">
              <a:buFont typeface="Arial"/>
              <a:buNone/>
              <a:defRPr sz="900"/>
            </a:lvl5pPr>
            <a:lvl6pPr marL="2286000" indent="0" rtl="0">
              <a:buFont typeface="Arial"/>
              <a:buNone/>
              <a:defRPr sz="900"/>
            </a:lvl6pPr>
            <a:lvl7pPr marL="2743200" indent="0" rtl="0">
              <a:buFont typeface="Arial"/>
              <a:buNone/>
              <a:defRPr sz="900"/>
            </a:lvl7pPr>
            <a:lvl8pPr marL="3200400" indent="0" rtl="0">
              <a:buFont typeface="Arial"/>
              <a:buNone/>
              <a:defRPr sz="900"/>
            </a:lvl8pPr>
            <a:lvl9pPr marL="3657600" indent="0" rtl="0">
              <a:buFont typeface="Arial"/>
              <a:buNone/>
              <a:defRPr sz="9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bjTx" type="objTx">
  <p:cSld name="objTx">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defRPr sz="2000" b="1"/>
            </a:lvl1pPr>
            <a:lvl2pPr>
              <a:defRPr/>
            </a:lvl2pPr>
            <a:lvl3pPr>
              <a:defRPr/>
            </a:lvl3pPr>
            <a:lvl4pPr>
              <a:defRPr/>
            </a:lvl4pPr>
            <a:lvl5pPr>
              <a:defRPr/>
            </a:lvl5pPr>
            <a:lvl6pPr>
              <a:defRPr/>
            </a:lvl6pPr>
            <a:lvl7pPr>
              <a:defRPr/>
            </a:lvl7pPr>
            <a:lvl8pPr>
              <a:defRPr/>
            </a:lvl8pPr>
            <a:lvl9pPr>
              <a:defRPr/>
            </a:lvl9pPr>
          </a:lstStyle>
          <a:p>
            <a:endParaRPr/>
          </a:p>
        </p:txBody>
      </p:sp>
      <p:sp>
        <p:nvSpPr>
          <p:cNvPr id="25" name="Shape 2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defRPr sz="3200"/>
            </a:lvl1pPr>
            <a:lvl2pPr rtl="0">
              <a:defRPr sz="2800"/>
            </a:lvl2pPr>
            <a:lvl3pPr rtl="0">
              <a:defRPr sz="2400"/>
            </a:lvl3pPr>
            <a:lvl4pPr rtl="0">
              <a:defRPr sz="2000"/>
            </a:lvl4pPr>
            <a:lvl5pPr rtl="0">
              <a:defRPr sz="2000"/>
            </a:lvl5pPr>
            <a:lvl6pPr rtl="0">
              <a:defRPr sz="2000"/>
            </a:lvl6pPr>
            <a:lvl7pPr rtl="0">
              <a:defRPr sz="2000"/>
            </a:lvl7pPr>
            <a:lvl8pPr rtl="0">
              <a:defRPr sz="2000"/>
            </a:lvl8pPr>
            <a:lvl9pPr rtl="0">
              <a:defRPr sz="2000"/>
            </a:lvl9pPr>
          </a:lstStyle>
          <a:p>
            <a:endParaRPr/>
          </a:p>
        </p:txBody>
      </p:sp>
      <p:sp>
        <p:nvSpPr>
          <p:cNvPr id="26" name="Shape 2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buFont typeface="Arial"/>
              <a:buNone/>
              <a:defRPr sz="1400"/>
            </a:lvl1pPr>
            <a:lvl2pPr marL="457200" indent="0" rtl="0">
              <a:buFont typeface="Arial"/>
              <a:buNone/>
              <a:defRPr sz="1200"/>
            </a:lvl2pPr>
            <a:lvl3pPr marL="914400" indent="0" rtl="0">
              <a:buFont typeface="Arial"/>
              <a:buNone/>
              <a:defRPr sz="1000"/>
            </a:lvl3pPr>
            <a:lvl4pPr marL="1371600" indent="0" rtl="0">
              <a:buFont typeface="Arial"/>
              <a:buNone/>
              <a:defRPr sz="900"/>
            </a:lvl4pPr>
            <a:lvl5pPr marL="1828800" indent="0" rtl="0">
              <a:buFont typeface="Arial"/>
              <a:buNone/>
              <a:defRPr sz="900"/>
            </a:lvl5pPr>
            <a:lvl6pPr marL="2286000" indent="0" rtl="0">
              <a:buFont typeface="Arial"/>
              <a:buNone/>
              <a:defRPr sz="900"/>
            </a:lvl6pPr>
            <a:lvl7pPr marL="2743200" indent="0" rtl="0">
              <a:buFont typeface="Arial"/>
              <a:buNone/>
              <a:defRPr sz="900"/>
            </a:lvl7pPr>
            <a:lvl8pPr marL="3200400" indent="0" rtl="0">
              <a:buFont typeface="Arial"/>
              <a:buNone/>
              <a:defRPr sz="900"/>
            </a:lvl8pPr>
            <a:lvl9pPr marL="3657600" indent="0" rtl="0">
              <a:buFont typeface="Arial"/>
              <a:buNone/>
              <a:defRPr sz="9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Only" type="titleOnly">
  <p:cSld name="title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62000" y="1125537"/>
            <a:ext cx="7373936" cy="457200"/>
          </a:xfrm>
          <a:prstGeom prst="rect">
            <a:avLst/>
          </a:prstGeom>
          <a:noFill/>
          <a:ln>
            <a:noFill/>
          </a:ln>
        </p:spPr>
        <p:txBody>
          <a:bodyPr lIns="91425" tIns="91425" rIns="91425" bIns="91425" anchor="t" anchorCtr="0"/>
          <a:lstStyle>
            <a:lvl1pPr algn="l" rtl="0">
              <a:spcBef>
                <a:spcPts val="0"/>
              </a:spcBef>
              <a:spcAft>
                <a:spcPts val="0"/>
              </a:spcAft>
              <a:defRPr sz="2400">
                <a:solidFill>
                  <a:schemeClr val="lt2"/>
                </a:solidFill>
                <a:latin typeface="Arial"/>
                <a:ea typeface="Arial"/>
                <a:cs typeface="Arial"/>
                <a:sym typeface="Arial"/>
              </a:defRPr>
            </a:lvl1pPr>
            <a:lvl2pPr algn="l" rtl="0">
              <a:spcBef>
                <a:spcPts val="0"/>
              </a:spcBef>
              <a:spcAft>
                <a:spcPts val="0"/>
              </a:spcAft>
              <a:defRPr sz="2400">
                <a:solidFill>
                  <a:schemeClr val="lt2"/>
                </a:solidFill>
                <a:latin typeface="Arial"/>
                <a:ea typeface="Arial"/>
                <a:cs typeface="Arial"/>
                <a:sym typeface="Arial"/>
              </a:defRPr>
            </a:lvl2pPr>
            <a:lvl3pPr algn="l" rtl="0">
              <a:spcBef>
                <a:spcPts val="0"/>
              </a:spcBef>
              <a:spcAft>
                <a:spcPts val="0"/>
              </a:spcAft>
              <a:defRPr sz="2400">
                <a:solidFill>
                  <a:schemeClr val="lt2"/>
                </a:solidFill>
                <a:latin typeface="Arial"/>
                <a:ea typeface="Arial"/>
                <a:cs typeface="Arial"/>
                <a:sym typeface="Arial"/>
              </a:defRPr>
            </a:lvl3pPr>
            <a:lvl4pPr algn="l" rtl="0">
              <a:spcBef>
                <a:spcPts val="0"/>
              </a:spcBef>
              <a:spcAft>
                <a:spcPts val="0"/>
              </a:spcAft>
              <a:defRPr sz="2400">
                <a:solidFill>
                  <a:schemeClr val="lt2"/>
                </a:solidFill>
                <a:latin typeface="Arial"/>
                <a:ea typeface="Arial"/>
                <a:cs typeface="Arial"/>
                <a:sym typeface="Arial"/>
              </a:defRPr>
            </a:lvl4pPr>
            <a:lvl5pPr algn="l" rtl="0">
              <a:spcBef>
                <a:spcPts val="0"/>
              </a:spcBef>
              <a:spcAft>
                <a:spcPts val="0"/>
              </a:spcAft>
              <a:defRPr sz="2400">
                <a:solidFill>
                  <a:schemeClr val="lt2"/>
                </a:solidFill>
                <a:latin typeface="Arial"/>
                <a:ea typeface="Arial"/>
                <a:cs typeface="Arial"/>
                <a:sym typeface="Arial"/>
              </a:defRPr>
            </a:lvl5pPr>
            <a:lvl6pPr marL="457200" algn="l" rtl="0">
              <a:spcBef>
                <a:spcPts val="0"/>
              </a:spcBef>
              <a:spcAft>
                <a:spcPts val="0"/>
              </a:spcAft>
              <a:defRPr sz="2400">
                <a:solidFill>
                  <a:schemeClr val="lt2"/>
                </a:solidFill>
                <a:latin typeface="Arial"/>
                <a:ea typeface="Arial"/>
                <a:cs typeface="Arial"/>
                <a:sym typeface="Arial"/>
              </a:defRPr>
            </a:lvl6pPr>
            <a:lvl7pPr marL="914400" algn="l" rtl="0">
              <a:spcBef>
                <a:spcPts val="0"/>
              </a:spcBef>
              <a:spcAft>
                <a:spcPts val="0"/>
              </a:spcAft>
              <a:defRPr sz="2400">
                <a:solidFill>
                  <a:schemeClr val="lt2"/>
                </a:solidFill>
                <a:latin typeface="Arial"/>
                <a:ea typeface="Arial"/>
                <a:cs typeface="Arial"/>
                <a:sym typeface="Arial"/>
              </a:defRPr>
            </a:lvl7pPr>
            <a:lvl8pPr marL="1371600" algn="l" rtl="0">
              <a:spcBef>
                <a:spcPts val="0"/>
              </a:spcBef>
              <a:spcAft>
                <a:spcPts val="0"/>
              </a:spcAft>
              <a:defRPr sz="2400">
                <a:solidFill>
                  <a:schemeClr val="lt2"/>
                </a:solidFill>
                <a:latin typeface="Arial"/>
                <a:ea typeface="Arial"/>
                <a:cs typeface="Arial"/>
                <a:sym typeface="Arial"/>
              </a:defRPr>
            </a:lvl8pPr>
            <a:lvl9pPr marL="1828800" algn="l" rtl="0">
              <a:spcBef>
                <a:spcPts val="0"/>
              </a:spcBef>
              <a:spcAft>
                <a:spcPts val="0"/>
              </a:spcAft>
              <a:defRPr sz="2400">
                <a:solidFill>
                  <a:schemeClr val="lt2"/>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TxTwoObj" type="twoTxTwoObj">
  <p:cSld name="twoTxTwoObj">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rtl="0">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32" name="Shape 32"/>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buFont typeface="Arial"/>
              <a:buNone/>
              <a:defRPr sz="2400" b="1"/>
            </a:lvl1pPr>
            <a:lvl2pPr marL="457200" indent="0" rtl="0">
              <a:buFont typeface="Arial"/>
              <a:buNone/>
              <a:defRPr sz="2000" b="1"/>
            </a:lvl2pPr>
            <a:lvl3pPr marL="914400" indent="0" rtl="0">
              <a:buFont typeface="Arial"/>
              <a:buNone/>
              <a:defRPr sz="1800" b="1"/>
            </a:lvl3pPr>
            <a:lvl4pPr marL="1371600" indent="0" rtl="0">
              <a:buFont typeface="Arial"/>
              <a:buNone/>
              <a:defRPr sz="1600" b="1"/>
            </a:lvl4pPr>
            <a:lvl5pPr marL="1828800" indent="0" rtl="0">
              <a:buFont typeface="Arial"/>
              <a:buNone/>
              <a:defRPr sz="1600" b="1"/>
            </a:lvl5pPr>
            <a:lvl6pPr marL="2286000" indent="0" rtl="0">
              <a:buFont typeface="Arial"/>
              <a:buNone/>
              <a:defRPr sz="1600" b="1"/>
            </a:lvl6pPr>
            <a:lvl7pPr marL="2743200" indent="0" rtl="0">
              <a:buFont typeface="Arial"/>
              <a:buNone/>
              <a:defRPr sz="1600" b="1"/>
            </a:lvl7pPr>
            <a:lvl8pPr marL="3200400" indent="0" rtl="0">
              <a:buFont typeface="Arial"/>
              <a:buNone/>
              <a:defRPr sz="1600" b="1"/>
            </a:lvl8pPr>
            <a:lvl9pPr marL="3657600" indent="0" rtl="0">
              <a:buFont typeface="Arial"/>
              <a:buNone/>
              <a:defRPr sz="1600" b="1"/>
            </a:lvl9pPr>
          </a:lstStyle>
          <a:p>
            <a:endParaRPr/>
          </a:p>
        </p:txBody>
      </p:sp>
      <p:sp>
        <p:nvSpPr>
          <p:cNvPr id="33" name="Shape 33"/>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defRPr sz="24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a:endParaRPr/>
          </a:p>
        </p:txBody>
      </p:sp>
      <p:sp>
        <p:nvSpPr>
          <p:cNvPr id="34" name="Shape 34"/>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buFont typeface="Arial"/>
              <a:buNone/>
              <a:defRPr sz="2400" b="1"/>
            </a:lvl1pPr>
            <a:lvl2pPr marL="457200" indent="0" rtl="0">
              <a:buFont typeface="Arial"/>
              <a:buNone/>
              <a:defRPr sz="2000" b="1"/>
            </a:lvl2pPr>
            <a:lvl3pPr marL="914400" indent="0" rtl="0">
              <a:buFont typeface="Arial"/>
              <a:buNone/>
              <a:defRPr sz="1800" b="1"/>
            </a:lvl3pPr>
            <a:lvl4pPr marL="1371600" indent="0" rtl="0">
              <a:buFont typeface="Arial"/>
              <a:buNone/>
              <a:defRPr sz="1600" b="1"/>
            </a:lvl4pPr>
            <a:lvl5pPr marL="1828800" indent="0" rtl="0">
              <a:buFont typeface="Arial"/>
              <a:buNone/>
              <a:defRPr sz="1600" b="1"/>
            </a:lvl5pPr>
            <a:lvl6pPr marL="2286000" indent="0" rtl="0">
              <a:buFont typeface="Arial"/>
              <a:buNone/>
              <a:defRPr sz="1600" b="1"/>
            </a:lvl6pPr>
            <a:lvl7pPr marL="2743200" indent="0" rtl="0">
              <a:buFont typeface="Arial"/>
              <a:buNone/>
              <a:defRPr sz="1600" b="1"/>
            </a:lvl7pPr>
            <a:lvl8pPr marL="3200400" indent="0" rtl="0">
              <a:buFont typeface="Arial"/>
              <a:buNone/>
              <a:defRPr sz="1600" b="1"/>
            </a:lvl8pPr>
            <a:lvl9pPr marL="3657600" indent="0" rtl="0">
              <a:buFont typeface="Arial"/>
              <a:buNone/>
              <a:defRPr sz="1600" b="1"/>
            </a:lvl9pPr>
          </a:lstStyle>
          <a:p>
            <a:endParaRPr/>
          </a:p>
        </p:txBody>
      </p:sp>
      <p:sp>
        <p:nvSpPr>
          <p:cNvPr id="35" name="Shape 35"/>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defRPr sz="24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Obj" type="twoObj">
  <p:cSld name="twoObj">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762000" y="1125537"/>
            <a:ext cx="7373936" cy="457200"/>
          </a:xfrm>
          <a:prstGeom prst="rect">
            <a:avLst/>
          </a:prstGeom>
          <a:noFill/>
          <a:ln>
            <a:noFill/>
          </a:ln>
        </p:spPr>
        <p:txBody>
          <a:bodyPr lIns="91425" tIns="91425" rIns="91425" bIns="91425" anchor="t" anchorCtr="0"/>
          <a:lstStyle>
            <a:lvl1pPr algn="l" rtl="0">
              <a:spcBef>
                <a:spcPts val="0"/>
              </a:spcBef>
              <a:spcAft>
                <a:spcPts val="0"/>
              </a:spcAft>
              <a:defRPr sz="2400">
                <a:solidFill>
                  <a:schemeClr val="lt2"/>
                </a:solidFill>
                <a:latin typeface="Arial"/>
                <a:ea typeface="Arial"/>
                <a:cs typeface="Arial"/>
                <a:sym typeface="Arial"/>
              </a:defRPr>
            </a:lvl1pPr>
            <a:lvl2pPr algn="l" rtl="0">
              <a:spcBef>
                <a:spcPts val="0"/>
              </a:spcBef>
              <a:spcAft>
                <a:spcPts val="0"/>
              </a:spcAft>
              <a:defRPr sz="2400">
                <a:solidFill>
                  <a:schemeClr val="lt2"/>
                </a:solidFill>
                <a:latin typeface="Arial"/>
                <a:ea typeface="Arial"/>
                <a:cs typeface="Arial"/>
                <a:sym typeface="Arial"/>
              </a:defRPr>
            </a:lvl2pPr>
            <a:lvl3pPr algn="l" rtl="0">
              <a:spcBef>
                <a:spcPts val="0"/>
              </a:spcBef>
              <a:spcAft>
                <a:spcPts val="0"/>
              </a:spcAft>
              <a:defRPr sz="2400">
                <a:solidFill>
                  <a:schemeClr val="lt2"/>
                </a:solidFill>
                <a:latin typeface="Arial"/>
                <a:ea typeface="Arial"/>
                <a:cs typeface="Arial"/>
                <a:sym typeface="Arial"/>
              </a:defRPr>
            </a:lvl3pPr>
            <a:lvl4pPr algn="l" rtl="0">
              <a:spcBef>
                <a:spcPts val="0"/>
              </a:spcBef>
              <a:spcAft>
                <a:spcPts val="0"/>
              </a:spcAft>
              <a:defRPr sz="2400">
                <a:solidFill>
                  <a:schemeClr val="lt2"/>
                </a:solidFill>
                <a:latin typeface="Arial"/>
                <a:ea typeface="Arial"/>
                <a:cs typeface="Arial"/>
                <a:sym typeface="Arial"/>
              </a:defRPr>
            </a:lvl4pPr>
            <a:lvl5pPr algn="l" rtl="0">
              <a:spcBef>
                <a:spcPts val="0"/>
              </a:spcBef>
              <a:spcAft>
                <a:spcPts val="0"/>
              </a:spcAft>
              <a:defRPr sz="2400">
                <a:solidFill>
                  <a:schemeClr val="lt2"/>
                </a:solidFill>
                <a:latin typeface="Arial"/>
                <a:ea typeface="Arial"/>
                <a:cs typeface="Arial"/>
                <a:sym typeface="Arial"/>
              </a:defRPr>
            </a:lvl5pPr>
            <a:lvl6pPr marL="457200" algn="l" rtl="0">
              <a:spcBef>
                <a:spcPts val="0"/>
              </a:spcBef>
              <a:spcAft>
                <a:spcPts val="0"/>
              </a:spcAft>
              <a:defRPr sz="2400">
                <a:solidFill>
                  <a:schemeClr val="lt2"/>
                </a:solidFill>
                <a:latin typeface="Arial"/>
                <a:ea typeface="Arial"/>
                <a:cs typeface="Arial"/>
                <a:sym typeface="Arial"/>
              </a:defRPr>
            </a:lvl6pPr>
            <a:lvl7pPr marL="914400" algn="l" rtl="0">
              <a:spcBef>
                <a:spcPts val="0"/>
              </a:spcBef>
              <a:spcAft>
                <a:spcPts val="0"/>
              </a:spcAft>
              <a:defRPr sz="2400">
                <a:solidFill>
                  <a:schemeClr val="lt2"/>
                </a:solidFill>
                <a:latin typeface="Arial"/>
                <a:ea typeface="Arial"/>
                <a:cs typeface="Arial"/>
                <a:sym typeface="Arial"/>
              </a:defRPr>
            </a:lvl7pPr>
            <a:lvl8pPr marL="1371600" algn="l" rtl="0">
              <a:spcBef>
                <a:spcPts val="0"/>
              </a:spcBef>
              <a:spcAft>
                <a:spcPts val="0"/>
              </a:spcAft>
              <a:defRPr sz="2400">
                <a:solidFill>
                  <a:schemeClr val="lt2"/>
                </a:solidFill>
                <a:latin typeface="Arial"/>
                <a:ea typeface="Arial"/>
                <a:cs typeface="Arial"/>
                <a:sym typeface="Arial"/>
              </a:defRPr>
            </a:lvl8pPr>
            <a:lvl9pPr marL="1828800" algn="l" rtl="0">
              <a:spcBef>
                <a:spcPts val="0"/>
              </a:spcBef>
              <a:spcAft>
                <a:spcPts val="0"/>
              </a:spcAft>
              <a:defRPr sz="2400">
                <a:solidFill>
                  <a:schemeClr val="lt2"/>
                </a:solidFill>
                <a:latin typeface="Arial"/>
                <a:ea typeface="Arial"/>
                <a:cs typeface="Arial"/>
                <a:sym typeface="Arial"/>
              </a:defRPr>
            </a:lvl9pPr>
          </a:lstStyle>
          <a:p>
            <a:endParaRPr/>
          </a:p>
        </p:txBody>
      </p:sp>
      <p:sp>
        <p:nvSpPr>
          <p:cNvPr id="38" name="Shape 38"/>
          <p:cNvSpPr txBox="1">
            <a:spLocks noGrp="1"/>
          </p:cNvSpPr>
          <p:nvPr>
            <p:ph type="body" idx="1"/>
          </p:nvPr>
        </p:nvSpPr>
        <p:spPr>
          <a:xfrm>
            <a:off x="838200" y="1733550"/>
            <a:ext cx="3886200" cy="4657724"/>
          </a:xfrm>
          <a:prstGeom prst="rect">
            <a:avLst/>
          </a:prstGeom>
          <a:noFill/>
          <a:ln>
            <a:noFill/>
          </a:ln>
        </p:spPr>
        <p:txBody>
          <a:bodyPr lIns="91425" tIns="91425" rIns="91425" bIns="91425" anchor="t" anchorCtr="0"/>
          <a:lstStyle>
            <a:lvl1pPr rtl="0">
              <a:defRPr sz="2800"/>
            </a:lvl1pPr>
            <a:lvl2pPr rtl="0">
              <a:defRPr sz="2400"/>
            </a:lvl2pPr>
            <a:lvl3pPr rtl="0">
              <a:defRPr sz="2000"/>
            </a:lvl3pPr>
            <a:lvl4pPr rtl="0">
              <a:defRPr sz="1800"/>
            </a:lvl4pPr>
            <a:lvl5pPr rtl="0">
              <a:defRPr sz="1800"/>
            </a:lvl5pPr>
            <a:lvl6pPr rtl="0">
              <a:defRPr sz="1800"/>
            </a:lvl6pPr>
            <a:lvl7pPr rtl="0">
              <a:defRPr sz="1800"/>
            </a:lvl7pPr>
            <a:lvl8pPr rtl="0">
              <a:defRPr sz="1800"/>
            </a:lvl8pPr>
            <a:lvl9pPr rtl="0">
              <a:defRPr sz="1800"/>
            </a:lvl9pPr>
          </a:lstStyle>
          <a:p>
            <a:endParaRPr/>
          </a:p>
        </p:txBody>
      </p:sp>
      <p:sp>
        <p:nvSpPr>
          <p:cNvPr id="39" name="Shape 39"/>
          <p:cNvSpPr txBox="1">
            <a:spLocks noGrp="1"/>
          </p:cNvSpPr>
          <p:nvPr>
            <p:ph type="body" idx="2"/>
          </p:nvPr>
        </p:nvSpPr>
        <p:spPr>
          <a:xfrm>
            <a:off x="4876800" y="1733550"/>
            <a:ext cx="3886200" cy="4657724"/>
          </a:xfrm>
          <a:prstGeom prst="rect">
            <a:avLst/>
          </a:prstGeom>
          <a:noFill/>
          <a:ln>
            <a:noFill/>
          </a:ln>
        </p:spPr>
        <p:txBody>
          <a:bodyPr lIns="91425" tIns="91425" rIns="91425" bIns="91425" anchor="t" anchorCtr="0"/>
          <a:lstStyle>
            <a:lvl1pPr rtl="0">
              <a:defRPr sz="2800"/>
            </a:lvl1pPr>
            <a:lvl2pPr rtl="0">
              <a:defRPr sz="2400"/>
            </a:lvl2pPr>
            <a:lvl3pPr rtl="0">
              <a:defRPr sz="2000"/>
            </a:lvl3pPr>
            <a:lvl4pPr rtl="0">
              <a:defRPr sz="1800"/>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Head" type="secHead">
  <p:cSld name="secHead">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defRPr sz="4000" b="1" cap="small"/>
            </a:lvl1pPr>
            <a:lvl2pPr>
              <a:defRPr/>
            </a:lvl2pPr>
            <a:lvl3pPr>
              <a:defRPr/>
            </a:lvl3pPr>
            <a:lvl4pPr>
              <a:defRPr/>
            </a:lvl4pPr>
            <a:lvl5pPr>
              <a:defRPr/>
            </a:lvl5pPr>
            <a:lvl6pPr>
              <a:defRPr/>
            </a:lvl6pPr>
            <a:lvl7pPr>
              <a:defRPr/>
            </a:lvl7pPr>
            <a:lvl8pPr>
              <a:defRPr/>
            </a:lvl8pPr>
            <a:lvl9pPr>
              <a:defRPr/>
            </a:lvl9pPr>
          </a:lstStyle>
          <a:p>
            <a:endParaRPr/>
          </a:p>
        </p:txBody>
      </p:sp>
      <p:sp>
        <p:nvSpPr>
          <p:cNvPr id="42" name="Shape 42"/>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buFont typeface="Arial"/>
              <a:buNone/>
              <a:defRPr sz="2000"/>
            </a:lvl1pPr>
            <a:lvl2pPr marL="457200" indent="0" rtl="0">
              <a:buFont typeface="Arial"/>
              <a:buNone/>
              <a:defRPr sz="1800"/>
            </a:lvl2pPr>
            <a:lvl3pPr marL="914400" indent="0" rtl="0">
              <a:buFont typeface="Arial"/>
              <a:buNone/>
              <a:defRPr sz="1600"/>
            </a:lvl3pPr>
            <a:lvl4pPr marL="1371600" indent="0" rtl="0">
              <a:buFont typeface="Arial"/>
              <a:buNone/>
              <a:defRPr sz="1400"/>
            </a:lvl4pPr>
            <a:lvl5pPr marL="1828800" indent="0" rtl="0">
              <a:buFont typeface="Arial"/>
              <a:buNone/>
              <a:defRPr sz="1400"/>
            </a:lvl5pPr>
            <a:lvl6pPr marL="2286000" indent="0" rtl="0">
              <a:buFont typeface="Arial"/>
              <a:buNone/>
              <a:defRPr sz="1400"/>
            </a:lvl6pPr>
            <a:lvl7pPr marL="2743200" indent="0" rtl="0">
              <a:buFont typeface="Arial"/>
              <a:buNone/>
              <a:defRPr sz="1400"/>
            </a:lvl7pPr>
            <a:lvl8pPr marL="3200400" indent="0" rtl="0">
              <a:buFont typeface="Arial"/>
              <a:buNone/>
              <a:defRPr sz="1400"/>
            </a:lvl8pPr>
            <a:lvl9pPr marL="3657600" indent="0" rtl="0">
              <a:buFont typeface="Arial"/>
              <a:buNone/>
              <a:defRPr sz="14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10" name="Shape 10"/>
          <p:cNvSpPr txBox="1">
            <a:spLocks noGrp="1"/>
          </p:cNvSpPr>
          <p:nvPr>
            <p:ph type="title"/>
          </p:nvPr>
        </p:nvSpPr>
        <p:spPr>
          <a:xfrm>
            <a:off x="762000" y="1125537"/>
            <a:ext cx="7373936" cy="457200"/>
          </a:xfrm>
          <a:prstGeom prst="rect">
            <a:avLst/>
          </a:prstGeom>
          <a:noFill/>
          <a:ln>
            <a:noFill/>
          </a:ln>
        </p:spPr>
        <p:txBody>
          <a:bodyPr lIns="91425" tIns="91425" rIns="91425" bIns="91425" anchor="ctr" anchorCtr="0"/>
          <a:lstStyle>
            <a:lvl1pPr marL="0" marR="0" indent="0" algn="l" rtl="0">
              <a:spcBef>
                <a:spcPts val="0"/>
              </a:spcBef>
              <a:spcAft>
                <a:spcPts val="0"/>
              </a:spcAft>
              <a:defRPr sz="2400" b="0" i="0" u="none" strike="noStrike" cap="none" baseline="0">
                <a:solidFill>
                  <a:schemeClr val="lt2"/>
                </a:solidFill>
                <a:latin typeface="Arial"/>
                <a:ea typeface="Arial"/>
                <a:cs typeface="Arial"/>
                <a:sym typeface="Arial"/>
              </a:defRPr>
            </a:lvl1pPr>
            <a:lvl2pPr marL="0" marR="0" indent="0" algn="l" rtl="0">
              <a:spcBef>
                <a:spcPts val="0"/>
              </a:spcBef>
              <a:spcAft>
                <a:spcPts val="0"/>
              </a:spcAft>
              <a:defRPr sz="2400" b="0" i="0" u="none" strike="noStrike" cap="none" baseline="0">
                <a:solidFill>
                  <a:schemeClr val="lt2"/>
                </a:solidFill>
                <a:latin typeface="Arial"/>
                <a:ea typeface="Arial"/>
                <a:cs typeface="Arial"/>
                <a:sym typeface="Arial"/>
              </a:defRPr>
            </a:lvl2pPr>
            <a:lvl3pPr marL="0" marR="0" indent="0" algn="l" rtl="0">
              <a:spcBef>
                <a:spcPts val="0"/>
              </a:spcBef>
              <a:spcAft>
                <a:spcPts val="0"/>
              </a:spcAft>
              <a:defRPr sz="2400" b="0" i="0" u="none" strike="noStrike" cap="none" baseline="0">
                <a:solidFill>
                  <a:schemeClr val="lt2"/>
                </a:solidFill>
                <a:latin typeface="Arial"/>
                <a:ea typeface="Arial"/>
                <a:cs typeface="Arial"/>
                <a:sym typeface="Arial"/>
              </a:defRPr>
            </a:lvl3pPr>
            <a:lvl4pPr marL="0" marR="0" indent="0" algn="l" rtl="0">
              <a:spcBef>
                <a:spcPts val="0"/>
              </a:spcBef>
              <a:spcAft>
                <a:spcPts val="0"/>
              </a:spcAft>
              <a:defRPr sz="2400" b="0" i="0" u="none" strike="noStrike" cap="none" baseline="0">
                <a:solidFill>
                  <a:schemeClr val="lt2"/>
                </a:solidFill>
                <a:latin typeface="Arial"/>
                <a:ea typeface="Arial"/>
                <a:cs typeface="Arial"/>
                <a:sym typeface="Arial"/>
              </a:defRPr>
            </a:lvl4pPr>
            <a:lvl5pPr marL="0" marR="0" indent="0" algn="l" rtl="0">
              <a:spcBef>
                <a:spcPts val="0"/>
              </a:spcBef>
              <a:spcAft>
                <a:spcPts val="0"/>
              </a:spcAft>
              <a:defRPr sz="2400" b="0" i="0" u="none" strike="noStrike" cap="none" baseline="0">
                <a:solidFill>
                  <a:schemeClr val="lt2"/>
                </a:solidFill>
                <a:latin typeface="Arial"/>
                <a:ea typeface="Arial"/>
                <a:cs typeface="Arial"/>
                <a:sym typeface="Arial"/>
              </a:defRPr>
            </a:lvl5pPr>
            <a:lvl6pPr marL="457200" marR="0" indent="0" algn="l" rtl="0">
              <a:spcBef>
                <a:spcPts val="0"/>
              </a:spcBef>
              <a:spcAft>
                <a:spcPts val="0"/>
              </a:spcAft>
              <a:defRPr sz="2400" b="0" i="0" u="none" strike="noStrike" cap="none" baseline="0">
                <a:solidFill>
                  <a:schemeClr val="lt2"/>
                </a:solidFill>
                <a:latin typeface="Arial"/>
                <a:ea typeface="Arial"/>
                <a:cs typeface="Arial"/>
                <a:sym typeface="Arial"/>
              </a:defRPr>
            </a:lvl6pPr>
            <a:lvl7pPr marL="914400" marR="0" indent="0" algn="l" rtl="0">
              <a:spcBef>
                <a:spcPts val="0"/>
              </a:spcBef>
              <a:spcAft>
                <a:spcPts val="0"/>
              </a:spcAft>
              <a:defRPr sz="2400" b="0" i="0" u="none" strike="noStrike" cap="none" baseline="0">
                <a:solidFill>
                  <a:schemeClr val="lt2"/>
                </a:solidFill>
                <a:latin typeface="Arial"/>
                <a:ea typeface="Arial"/>
                <a:cs typeface="Arial"/>
                <a:sym typeface="Arial"/>
              </a:defRPr>
            </a:lvl7pPr>
            <a:lvl8pPr marL="1371600" marR="0" indent="0" algn="l" rtl="0">
              <a:spcBef>
                <a:spcPts val="0"/>
              </a:spcBef>
              <a:spcAft>
                <a:spcPts val="0"/>
              </a:spcAft>
              <a:defRPr sz="2400" b="0" i="0" u="none" strike="noStrike" cap="none" baseline="0">
                <a:solidFill>
                  <a:schemeClr val="lt2"/>
                </a:solidFill>
                <a:latin typeface="Arial"/>
                <a:ea typeface="Arial"/>
                <a:cs typeface="Arial"/>
                <a:sym typeface="Arial"/>
              </a:defRPr>
            </a:lvl8pPr>
            <a:lvl9pPr marL="1828800" marR="0" indent="0" algn="l" rtl="0">
              <a:spcBef>
                <a:spcPts val="0"/>
              </a:spcBef>
              <a:spcAft>
                <a:spcPts val="0"/>
              </a:spcAft>
              <a:defRPr sz="2400" b="0" i="0" u="none" strike="noStrike" cap="none" baseline="0">
                <a:solidFill>
                  <a:schemeClr val="lt2"/>
                </a:solidFill>
                <a:latin typeface="Arial"/>
                <a:ea typeface="Arial"/>
                <a:cs typeface="Arial"/>
                <a:sym typeface="Arial"/>
              </a:defRPr>
            </a:lvl9pPr>
          </a:lstStyle>
          <a:p>
            <a:endParaRPr/>
          </a:p>
        </p:txBody>
      </p:sp>
      <p:sp>
        <p:nvSpPr>
          <p:cNvPr id="11" name="Shape 11"/>
          <p:cNvSpPr txBox="1">
            <a:spLocks noGrp="1"/>
          </p:cNvSpPr>
          <p:nvPr>
            <p:ph type="body" idx="1"/>
          </p:nvPr>
        </p:nvSpPr>
        <p:spPr>
          <a:xfrm>
            <a:off x="838200" y="1733550"/>
            <a:ext cx="7924799" cy="4657724"/>
          </a:xfrm>
          <a:prstGeom prst="rect">
            <a:avLst/>
          </a:prstGeom>
          <a:noFill/>
          <a:ln>
            <a:noFill/>
          </a:ln>
        </p:spPr>
        <p:txBody>
          <a:bodyPr lIns="91425" tIns="91425" rIns="91425" bIns="91425" anchor="t" anchorCtr="0"/>
          <a:lstStyle>
            <a:lvl1pPr marL="342900" marR="0" indent="-247650" algn="l" rtl="0">
              <a:spcBef>
                <a:spcPts val="300"/>
              </a:spcBef>
              <a:spcAft>
                <a:spcPts val="0"/>
              </a:spcAft>
              <a:buClr>
                <a:schemeClr val="dk1"/>
              </a:buClr>
              <a:buFont typeface="Wingdings"/>
              <a:buChar char="§"/>
              <a:defRPr sz="1500" b="0" i="0" u="none" strike="noStrike" cap="none" baseline="0">
                <a:solidFill>
                  <a:schemeClr val="dk1"/>
                </a:solidFill>
                <a:latin typeface="Arial"/>
                <a:ea typeface="Arial"/>
                <a:cs typeface="Arial"/>
                <a:sym typeface="Arial"/>
              </a:defRPr>
            </a:lvl1pPr>
            <a:lvl2pPr marL="742950" marR="0" indent="-228600" algn="l" rtl="0">
              <a:spcBef>
                <a:spcPts val="300"/>
              </a:spcBef>
              <a:spcAft>
                <a:spcPts val="0"/>
              </a:spcAft>
              <a:buClr>
                <a:schemeClr val="dk1"/>
              </a:buClr>
              <a:buFont typeface="Arial"/>
              <a:buChar char="•"/>
              <a:defRPr sz="1500" b="0" i="0" u="none" strike="noStrike" cap="none" baseline="0">
                <a:solidFill>
                  <a:schemeClr val="dk1"/>
                </a:solidFill>
                <a:latin typeface="Arial"/>
                <a:ea typeface="Arial"/>
                <a:cs typeface="Arial"/>
                <a:sym typeface="Arial"/>
              </a:defRPr>
            </a:lvl2pPr>
            <a:lvl3pPr marL="1143000" marR="0" indent="-133350" algn="l" rtl="0">
              <a:spcBef>
                <a:spcPts val="300"/>
              </a:spcBef>
              <a:spcAft>
                <a:spcPts val="0"/>
              </a:spcAft>
              <a:buClr>
                <a:schemeClr val="dk1"/>
              </a:buClr>
              <a:buFont typeface="Wingdings"/>
              <a:buChar char="§"/>
              <a:defRPr sz="1500" b="0" i="0" u="none" strike="noStrike" cap="none" baseline="0">
                <a:solidFill>
                  <a:schemeClr val="dk1"/>
                </a:solidFill>
                <a:latin typeface="Arial"/>
                <a:ea typeface="Arial"/>
                <a:cs typeface="Arial"/>
                <a:sym typeface="Arial"/>
              </a:defRPr>
            </a:lvl3pPr>
            <a:lvl4pPr marL="1600200" marR="0" indent="-133350" algn="l" rtl="0">
              <a:spcBef>
                <a:spcPts val="300"/>
              </a:spcBef>
              <a:spcAft>
                <a:spcPts val="0"/>
              </a:spcAft>
              <a:buClr>
                <a:schemeClr val="dk1"/>
              </a:buClr>
              <a:buFont typeface="Wingdings"/>
              <a:buChar char="§"/>
              <a:defRPr sz="1500" b="0" i="0" u="none" strike="noStrike" cap="none" baseline="0">
                <a:solidFill>
                  <a:schemeClr val="dk1"/>
                </a:solidFill>
                <a:latin typeface="Arial"/>
                <a:ea typeface="Arial"/>
                <a:cs typeface="Arial"/>
                <a:sym typeface="Arial"/>
              </a:defRPr>
            </a:lvl4pPr>
            <a:lvl5pPr marL="2057400" marR="0" indent="-133350" algn="l" rtl="0">
              <a:spcBef>
                <a:spcPts val="300"/>
              </a:spcBef>
              <a:spcAft>
                <a:spcPts val="0"/>
              </a:spcAft>
              <a:buClr>
                <a:schemeClr val="dk1"/>
              </a:buClr>
              <a:buFont typeface="Wingdings"/>
              <a:buChar char="§"/>
              <a:defRPr sz="1500" b="0" i="0" u="none" strike="noStrike" cap="none" baseline="0">
                <a:solidFill>
                  <a:schemeClr val="dk1"/>
                </a:solidFill>
                <a:latin typeface="Arial"/>
                <a:ea typeface="Arial"/>
                <a:cs typeface="Arial"/>
                <a:sym typeface="Arial"/>
              </a:defRPr>
            </a:lvl5pPr>
            <a:lvl6pPr marL="2514600" marR="0" indent="-133350" algn="l" rtl="0">
              <a:spcBef>
                <a:spcPts val="300"/>
              </a:spcBef>
              <a:spcAft>
                <a:spcPts val="0"/>
              </a:spcAft>
              <a:buClr>
                <a:schemeClr val="dk1"/>
              </a:buClr>
              <a:buFont typeface="Wingdings"/>
              <a:buChar char="§"/>
              <a:defRPr sz="1500" b="0" i="0" u="none" strike="noStrike" cap="none" baseline="0">
                <a:solidFill>
                  <a:schemeClr val="dk1"/>
                </a:solidFill>
                <a:latin typeface="Arial"/>
                <a:ea typeface="Arial"/>
                <a:cs typeface="Arial"/>
                <a:sym typeface="Arial"/>
              </a:defRPr>
            </a:lvl6pPr>
            <a:lvl7pPr marL="2971800" marR="0" indent="-133350" algn="l" rtl="0">
              <a:spcBef>
                <a:spcPts val="300"/>
              </a:spcBef>
              <a:spcAft>
                <a:spcPts val="0"/>
              </a:spcAft>
              <a:buClr>
                <a:schemeClr val="dk1"/>
              </a:buClr>
              <a:buFont typeface="Wingdings"/>
              <a:buChar char="§"/>
              <a:defRPr sz="1500" b="0" i="0" u="none" strike="noStrike" cap="none" baseline="0">
                <a:solidFill>
                  <a:schemeClr val="dk1"/>
                </a:solidFill>
                <a:latin typeface="Arial"/>
                <a:ea typeface="Arial"/>
                <a:cs typeface="Arial"/>
                <a:sym typeface="Arial"/>
              </a:defRPr>
            </a:lvl7pPr>
            <a:lvl8pPr marL="3429000" marR="0" indent="-133350" algn="l" rtl="0">
              <a:spcBef>
                <a:spcPts val="300"/>
              </a:spcBef>
              <a:spcAft>
                <a:spcPts val="0"/>
              </a:spcAft>
              <a:buClr>
                <a:schemeClr val="dk1"/>
              </a:buClr>
              <a:buFont typeface="Wingdings"/>
              <a:buChar char="§"/>
              <a:defRPr sz="1500" b="0" i="0" u="none" strike="noStrike" cap="none" baseline="0">
                <a:solidFill>
                  <a:schemeClr val="dk1"/>
                </a:solidFill>
                <a:latin typeface="Arial"/>
                <a:ea typeface="Arial"/>
                <a:cs typeface="Arial"/>
                <a:sym typeface="Arial"/>
              </a:defRPr>
            </a:lvl8pPr>
            <a:lvl9pPr marL="3886200" marR="0" indent="-133350" algn="l" rtl="0">
              <a:spcBef>
                <a:spcPts val="300"/>
              </a:spcBef>
              <a:spcAft>
                <a:spcPts val="0"/>
              </a:spcAft>
              <a:buClr>
                <a:schemeClr val="dk1"/>
              </a:buClr>
              <a:buFont typeface="Wingdings"/>
              <a:buChar char="§"/>
              <a:defRPr sz="1500" b="0" i="0" u="none" strike="noStrike" cap="none" baseline="0">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827087" y="6481762"/>
            <a:ext cx="7921624" cy="331786"/>
          </a:xfrm>
          <a:prstGeom prst="rect">
            <a:avLst/>
          </a:prstGeom>
          <a:noFill/>
          <a:ln>
            <a:noFill/>
          </a:ln>
        </p:spPr>
        <p:txBody>
          <a:bodyPr lIns="91425" tIns="91425" rIns="91425" bIns="91425" anchor="t" anchorCtr="0"/>
          <a:lstStyle>
            <a:lvl1pPr marL="0" marR="0" indent="0" algn="l" rtl="0">
              <a:defRPr sz="1000" b="0" i="0" u="none" strike="noStrike" cap="none" baseline="0">
                <a:solidFill>
                  <a:schemeClr val="lt2"/>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a:endParaRPr/>
          </a:p>
        </p:txBody>
      </p:sp>
      <p:pic>
        <p:nvPicPr>
          <p:cNvPr id="6" name="Picture 7" descr="ppt-header"/>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0" y="0"/>
            <a:ext cx="9144000" cy="1079500"/>
          </a:xfrm>
          <a:prstGeom prst="rect">
            <a:avLst/>
          </a:prstGeom>
          <a:noFill/>
          <a:ln w="9525">
            <a:noFill/>
            <a:miter lim="800000"/>
            <a:headEnd/>
            <a:tailEnd/>
          </a:ln>
        </p:spPr>
      </p:pic>
      <p:pic>
        <p:nvPicPr>
          <p:cNvPr id="8" name="Picture 7"/>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rot="18889113">
            <a:off x="-791586" y="-162592"/>
            <a:ext cx="1192940" cy="1728044"/>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0"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jpeg"/><Relationship Id="rId6" Type="http://schemas.openxmlformats.org/officeDocument/2006/relationships/image" Target="../media/image2.jpeg"/><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hyperlink" Target="http://purl.org/ands/ontologies/vivo/" TargetMode="External"/><Relationship Id="rId4" Type="http://schemas.openxmlformats.org/officeDocument/2006/relationships/hyperlink" Target="https://github.com/gu-eresearch/VIVO" TargetMode="External"/><Relationship Id="rId5" Type="http://schemas.openxmlformats.org/officeDocument/2006/relationships/image" Target="../media/image35.jpeg"/><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39.jpeg"/><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hyperlink" Target="http://www.cni.org/wp-content/uploads/2010/11/arl-br-237.pdf" TargetMode="External"/><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eresearchau.files.wordpress.com/2012/11/03_rhys_francis.pdf" TargetMode="External"/><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www.ands.org.au/index.html" TargetMode="External"/><Relationship Id="rId4" Type="http://schemas.openxmlformats.org/officeDocument/2006/relationships/image" Target="../media/image13.png"/><Relationship Id="rId5" Type="http://schemas.openxmlformats.org/officeDocument/2006/relationships/image" Target="../media/image2.jpeg"/><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295400"/>
            <a:ext cx="8202488" cy="820738"/>
          </a:xfrm>
        </p:spPr>
        <p:txBody>
          <a:bodyPr/>
          <a:lstStyle/>
          <a:p>
            <a:r>
              <a:rPr lang="en-US" sz="3600" b="1" dirty="0" smtClean="0">
                <a:solidFill>
                  <a:srgbClr val="DA0202"/>
                </a:solidFill>
                <a:latin typeface="Rockwell"/>
                <a:cs typeface="Rockwell"/>
              </a:rPr>
              <a:t>From Library to Research Hub</a:t>
            </a:r>
            <a:endParaRPr lang="en-US" sz="3600" b="1" dirty="0">
              <a:solidFill>
                <a:srgbClr val="DA0202"/>
              </a:solidFill>
              <a:latin typeface="Rockwell"/>
              <a:cs typeface="Rockwell"/>
            </a:endParaRPr>
          </a:p>
        </p:txBody>
      </p:sp>
      <p:sp>
        <p:nvSpPr>
          <p:cNvPr id="3" name="Subtitle 2"/>
          <p:cNvSpPr>
            <a:spLocks noGrp="1"/>
          </p:cNvSpPr>
          <p:nvPr>
            <p:ph type="subTitle" idx="1"/>
          </p:nvPr>
        </p:nvSpPr>
        <p:spPr/>
        <p:txBody>
          <a:bodyPr/>
          <a:lstStyle/>
          <a:p>
            <a:r>
              <a:rPr lang="en-US" dirty="0">
                <a:solidFill>
                  <a:schemeClr val="tx2">
                    <a:lumMod val="75000"/>
                  </a:schemeClr>
                </a:solidFill>
              </a:rPr>
              <a:t>Connecting an Entire University Research </a:t>
            </a:r>
            <a:r>
              <a:rPr lang="en-US" dirty="0" smtClean="0">
                <a:solidFill>
                  <a:schemeClr val="tx2">
                    <a:lumMod val="75000"/>
                  </a:schemeClr>
                </a:solidFill>
              </a:rPr>
              <a:t>Enterprise</a:t>
            </a:r>
          </a:p>
          <a:p>
            <a:endParaRPr lang="en-US" dirty="0" smtClean="0"/>
          </a:p>
          <a:p>
            <a:pPr algn="r"/>
            <a:r>
              <a:rPr lang="en-US" sz="1400" dirty="0" smtClean="0"/>
              <a:t>Linda O’Brien</a:t>
            </a:r>
          </a:p>
          <a:p>
            <a:pPr algn="r"/>
            <a:r>
              <a:rPr lang="en-US" sz="1400" dirty="0"/>
              <a:t>Pro Vice Chancellor (Information Services)</a:t>
            </a:r>
            <a:br>
              <a:rPr lang="en-US" sz="1400" dirty="0"/>
            </a:br>
            <a:endParaRPr lang="en-US" sz="1400" dirty="0" smtClean="0"/>
          </a:p>
          <a:p>
            <a:pPr algn="r"/>
            <a:endParaRPr lang="en-US" sz="1400" dirty="0" smtClean="0"/>
          </a:p>
          <a:p>
            <a:pPr algn="r"/>
            <a:endParaRPr lang="en-US" sz="1400" dirty="0" smtClean="0"/>
          </a:p>
          <a:p>
            <a:pPr algn="r"/>
            <a:endParaRPr lang="en-US" sz="1400" dirty="0"/>
          </a:p>
          <a:p>
            <a:pPr algn="r"/>
            <a:r>
              <a:rPr lang="en-US" sz="1400" dirty="0" smtClean="0"/>
              <a:t>Natasha Simons</a:t>
            </a:r>
            <a:endParaRPr lang="en-US" sz="1400" dirty="0"/>
          </a:p>
          <a:p>
            <a:pPr algn="r"/>
            <a:r>
              <a:rPr lang="en-US" sz="1400" dirty="0" smtClean="0"/>
              <a:t>Senior Project Manager (</a:t>
            </a:r>
            <a:r>
              <a:rPr lang="en-US" sz="1400" dirty="0"/>
              <a:t>Information Services</a:t>
            </a:r>
            <a:r>
              <a:rPr lang="en-US" sz="1400" dirty="0" smtClean="0"/>
              <a:t>)</a:t>
            </a:r>
          </a:p>
          <a:p>
            <a:pPr algn="r"/>
            <a:endParaRPr lang="en-US" sz="1400" i="1" dirty="0" smtClean="0"/>
          </a:p>
          <a:p>
            <a:pPr algn="r"/>
            <a:r>
              <a:rPr lang="en-US" sz="1400" i="1" dirty="0" smtClean="0"/>
              <a:t>Griffith University</a:t>
            </a:r>
          </a:p>
          <a:p>
            <a:pPr algn="r"/>
            <a:r>
              <a:rPr lang="en-US" sz="1400" i="1" dirty="0" smtClean="0"/>
              <a:t>Brisbane, Queensland, AUSTRALIA</a:t>
            </a:r>
          </a:p>
        </p:txBody>
      </p:sp>
      <p:pic>
        <p:nvPicPr>
          <p:cNvPr id="7" name="Picture 6" descr="Natasha_Simon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84368" y="4452114"/>
            <a:ext cx="727224" cy="849094"/>
          </a:xfrm>
          <a:prstGeom prst="rect">
            <a:avLst/>
          </a:prstGeom>
        </p:spPr>
      </p:pic>
      <p:sp>
        <p:nvSpPr>
          <p:cNvPr id="8" name="TextBox 7"/>
          <p:cNvSpPr txBox="1"/>
          <p:nvPr/>
        </p:nvSpPr>
        <p:spPr>
          <a:xfrm>
            <a:off x="827584" y="5877272"/>
            <a:ext cx="3740953" cy="566309"/>
          </a:xfrm>
          <a:prstGeom prst="rect">
            <a:avLst/>
          </a:prstGeom>
          <a:noFill/>
        </p:spPr>
        <p:txBody>
          <a:bodyPr wrap="none" rtlCol="0">
            <a:spAutoFit/>
          </a:bodyPr>
          <a:lstStyle/>
          <a:p>
            <a:pPr>
              <a:buNone/>
            </a:pPr>
            <a:r>
              <a:rPr lang="en-US" sz="1400" i="1" dirty="0"/>
              <a:t>15</a:t>
            </a:r>
            <a:r>
              <a:rPr lang="en-US" sz="1400" i="1" baseline="30000" dirty="0"/>
              <a:t>th</a:t>
            </a:r>
            <a:r>
              <a:rPr lang="en-US" sz="1400" i="1" dirty="0"/>
              <a:t> Fiesole Collection Development Retreat</a:t>
            </a:r>
          </a:p>
          <a:p>
            <a:pPr>
              <a:buNone/>
            </a:pPr>
            <a:r>
              <a:rPr lang="en-US" sz="1400" i="1" dirty="0"/>
              <a:t>Singapore, August 12-14, 2013 </a:t>
            </a:r>
          </a:p>
        </p:txBody>
      </p:sp>
      <p:sp>
        <p:nvSpPr>
          <p:cNvPr id="10" name="Shape 59"/>
          <p:cNvSpPr/>
          <p:nvPr/>
        </p:nvSpPr>
        <p:spPr>
          <a:xfrm>
            <a:off x="971600" y="3356992"/>
            <a:ext cx="3615332" cy="2276800"/>
          </a:xfrm>
          <a:prstGeom prst="rect">
            <a:avLst/>
          </a:prstGeom>
          <a:blipFill>
            <a:blip r:embed="rId4"/>
            <a:stretch>
              <a:fillRect/>
            </a:stretch>
          </a:blipFill>
        </p:spPr>
      </p:sp>
      <p:pic>
        <p:nvPicPr>
          <p:cNvPr id="1026" name="Picture 2" descr="C:\Users\s2580785\Downloads\DSC_0012.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872598" y="2800301"/>
            <a:ext cx="720080" cy="10081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rot="18889113">
            <a:off x="-867788" y="717941"/>
            <a:ext cx="1192940" cy="1728044"/>
          </a:xfrm>
          <a:prstGeom prst="rect">
            <a:avLst/>
          </a:prstGeom>
        </p:spPr>
      </p:pic>
    </p:spTree>
    <p:extLst>
      <p:ext uri="{BB962C8B-B14F-4D97-AF65-F5344CB8AC3E}">
        <p14:creationId xmlns:p14="http://schemas.microsoft.com/office/powerpoint/2010/main" val="213870834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Information Services</a:t>
            </a:r>
            <a:endParaRPr lang="en-AU" dirty="0"/>
          </a:p>
        </p:txBody>
      </p:sp>
      <p:sp>
        <p:nvSpPr>
          <p:cNvPr id="3" name="Content Placeholder 2"/>
          <p:cNvSpPr>
            <a:spLocks noGrp="1"/>
          </p:cNvSpPr>
          <p:nvPr>
            <p:ph idx="1"/>
          </p:nvPr>
        </p:nvSpPr>
        <p:spPr/>
        <p:txBody>
          <a:bodyPr/>
          <a:lstStyle/>
          <a:p>
            <a:pPr marL="0" indent="0">
              <a:lnSpc>
                <a:spcPct val="150000"/>
              </a:lnSpc>
              <a:buNone/>
            </a:pPr>
            <a:r>
              <a:rPr lang="en-AU" sz="2000" i="1" dirty="0"/>
              <a:t>Information Services enables the </a:t>
            </a:r>
            <a:r>
              <a:rPr lang="en-AU" sz="2000" i="1" dirty="0">
                <a:solidFill>
                  <a:srgbClr val="C00000"/>
                </a:solidFill>
              </a:rPr>
              <a:t>creation, synthesis and dissemination of knowledge</a:t>
            </a:r>
            <a:r>
              <a:rPr lang="en-AU" sz="2000" i="1" dirty="0"/>
              <a:t> within </a:t>
            </a:r>
            <a:r>
              <a:rPr lang="en-AU" sz="2000" i="1" dirty="0">
                <a:solidFill>
                  <a:srgbClr val="C00000"/>
                </a:solidFill>
              </a:rPr>
              <a:t>a global information environment</a:t>
            </a:r>
            <a:r>
              <a:rPr lang="en-AU" sz="2000" i="1" dirty="0"/>
              <a:t>. Our services are </a:t>
            </a:r>
            <a:r>
              <a:rPr lang="en-AU" sz="2000" i="1" dirty="0">
                <a:solidFill>
                  <a:srgbClr val="C00000"/>
                </a:solidFill>
              </a:rPr>
              <a:t>interwoven</a:t>
            </a:r>
            <a:r>
              <a:rPr lang="en-AU" sz="2000" i="1" dirty="0"/>
              <a:t> into all aspects of the University's business. We achieve this by understanding the needs of the University community, </a:t>
            </a:r>
            <a:r>
              <a:rPr lang="en-AU" sz="2000" i="1" dirty="0">
                <a:solidFill>
                  <a:srgbClr val="C00000"/>
                </a:solidFill>
              </a:rPr>
              <a:t>collaborating</a:t>
            </a:r>
            <a:r>
              <a:rPr lang="en-AU" sz="2000" i="1" dirty="0"/>
              <a:t> with our colleagues across the University and beyond, and </a:t>
            </a:r>
            <a:r>
              <a:rPr lang="en-AU" sz="2000" i="1" dirty="0">
                <a:solidFill>
                  <a:srgbClr val="C00000"/>
                </a:solidFill>
              </a:rPr>
              <a:t>providing leadership </a:t>
            </a:r>
            <a:r>
              <a:rPr lang="en-AU" sz="2000" i="1" dirty="0"/>
              <a:t>in our areas of expertise.  Our success is founded on a strong service ethic and a culture that </a:t>
            </a:r>
            <a:r>
              <a:rPr lang="en-AU" sz="2000" i="1" dirty="0">
                <a:solidFill>
                  <a:srgbClr val="C00000"/>
                </a:solidFill>
              </a:rPr>
              <a:t>values innovation </a:t>
            </a:r>
            <a:r>
              <a:rPr lang="en-AU" sz="2000" i="1" dirty="0"/>
              <a:t>and diversity, strengthened through our </a:t>
            </a:r>
            <a:r>
              <a:rPr lang="en-AU" sz="2000" i="1" dirty="0">
                <a:solidFill>
                  <a:srgbClr val="C00000"/>
                </a:solidFill>
              </a:rPr>
              <a:t>integrated service model</a:t>
            </a:r>
            <a:r>
              <a:rPr lang="en-AU" sz="2000" i="1" dirty="0"/>
              <a:t>.</a:t>
            </a:r>
            <a:endParaRPr lang="en-AU" sz="2000" dirty="0"/>
          </a:p>
        </p:txBody>
      </p:sp>
    </p:spTree>
    <p:extLst>
      <p:ext uri="{BB962C8B-B14F-4D97-AF65-F5344CB8AC3E}">
        <p14:creationId xmlns:p14="http://schemas.microsoft.com/office/powerpoint/2010/main" val="5302658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8"/>
          <p:cNvSpPr txBox="1"/>
          <p:nvPr/>
        </p:nvSpPr>
        <p:spPr>
          <a:xfrm>
            <a:off x="2270075" y="6361726"/>
            <a:ext cx="4486674" cy="369291"/>
          </a:xfrm>
          <a:prstGeom prst="rect">
            <a:avLst/>
          </a:prstGeom>
          <a:noFill/>
          <a:ln>
            <a:noFill/>
          </a:ln>
        </p:spPr>
        <p:txBody>
          <a:bodyPr wrap="square" lIns="91425" tIns="45700" rIns="91425" bIns="45700" anchor="t" anchorCtr="0">
            <a:spAutoFit/>
          </a:bodyPr>
          <a:lstStyle/>
          <a:p>
            <a:pPr marL="0" marR="0" lvl="0" indent="0" algn="l" rtl="0">
              <a:buClr>
                <a:schemeClr val="dk1"/>
              </a:buClr>
              <a:buSzPct val="25000"/>
              <a:buFont typeface="Arial"/>
              <a:buNone/>
            </a:pPr>
            <a:r>
              <a:rPr lang="x-none" sz="1800" b="0" i="0" u="none" strike="noStrike" cap="none" baseline="0" dirty="0">
                <a:solidFill>
                  <a:srgbClr val="0000FF"/>
                </a:solidFill>
                <a:latin typeface="Arial"/>
                <a:ea typeface="Arial"/>
                <a:cs typeface="Arial"/>
                <a:sym typeface="Arial"/>
              </a:rPr>
              <a:t>http://</a:t>
            </a:r>
            <a:r>
              <a:rPr lang="x-none" sz="1800" b="0" i="0" u="none" strike="noStrike" cap="none" baseline="0" dirty="0" smtClean="0">
                <a:solidFill>
                  <a:srgbClr val="0000FF"/>
                </a:solidFill>
                <a:latin typeface="Arial"/>
                <a:ea typeface="Arial"/>
                <a:cs typeface="Arial"/>
                <a:sym typeface="Arial"/>
              </a:rPr>
              <a:t>www.</a:t>
            </a:r>
            <a:r>
              <a:rPr lang="en-AU" sz="1800" b="0" i="0" u="none" strike="noStrike" cap="none" baseline="0" dirty="0" smtClean="0">
                <a:solidFill>
                  <a:srgbClr val="0000FF"/>
                </a:solidFill>
                <a:latin typeface="Arial"/>
                <a:ea typeface="Arial"/>
                <a:cs typeface="Arial"/>
                <a:sym typeface="Arial"/>
              </a:rPr>
              <a:t>research-hub.</a:t>
            </a:r>
            <a:r>
              <a:rPr lang="x-none" sz="1800" b="0" i="0" u="none" strike="noStrike" cap="none" baseline="0" dirty="0" smtClean="0">
                <a:solidFill>
                  <a:srgbClr val="0000FF"/>
                </a:solidFill>
                <a:latin typeface="Arial"/>
                <a:ea typeface="Arial"/>
                <a:cs typeface="Arial"/>
                <a:sym typeface="Arial"/>
              </a:rPr>
              <a:t>griffith.edu.au</a:t>
            </a:r>
            <a:r>
              <a:rPr lang="x-none" sz="1800" b="0" i="0" u="none" strike="noStrike" cap="none" baseline="0" dirty="0">
                <a:solidFill>
                  <a:srgbClr val="0000FF"/>
                </a:solidFill>
                <a:latin typeface="Arial"/>
                <a:ea typeface="Arial"/>
                <a:cs typeface="Arial"/>
                <a:sym typeface="Arial"/>
              </a:rPr>
              <a:t>/</a:t>
            </a:r>
          </a:p>
        </p:txBody>
      </p:sp>
      <p:pic>
        <p:nvPicPr>
          <p:cNvPr id="5" name="Picture 4" descr="Screen shot 2013-08-02 at 1.01.3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7767912"/>
          </a:xfrm>
          <a:prstGeom prst="rect">
            <a:avLst/>
          </a:prstGeom>
        </p:spPr>
      </p:pic>
    </p:spTree>
    <p:extLst>
      <p:ext uri="{BB962C8B-B14F-4D97-AF65-F5344CB8AC3E}">
        <p14:creationId xmlns:p14="http://schemas.microsoft.com/office/powerpoint/2010/main" val="165926607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7-30 at 1.08.3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6667" y="0"/>
            <a:ext cx="7907995" cy="6858000"/>
          </a:xfrm>
          <a:prstGeom prst="rect">
            <a:avLst/>
          </a:prstGeom>
        </p:spPr>
      </p:pic>
    </p:spTree>
    <p:extLst>
      <p:ext uri="{BB962C8B-B14F-4D97-AF65-F5344CB8AC3E}">
        <p14:creationId xmlns:p14="http://schemas.microsoft.com/office/powerpoint/2010/main" val="39233363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0491" y="622920"/>
            <a:ext cx="3734930" cy="1446550"/>
          </a:xfrm>
          <a:prstGeom prst="rect">
            <a:avLst/>
          </a:prstGeom>
          <a:noFill/>
        </p:spPr>
        <p:txBody>
          <a:bodyPr wrap="square" rtlCol="0">
            <a:spAutoFit/>
          </a:bodyPr>
          <a:lstStyle/>
          <a:p>
            <a:r>
              <a:rPr lang="en-US" sz="2000" dirty="0" smtClean="0"/>
              <a:t>The Hub contains:</a:t>
            </a:r>
          </a:p>
          <a:p>
            <a:endParaRPr lang="en-US" sz="2000" dirty="0"/>
          </a:p>
          <a:p>
            <a:pPr marL="285750" indent="-285750">
              <a:buFont typeface="Wingdings" charset="2"/>
              <a:buChar char="ü"/>
            </a:pPr>
            <a:r>
              <a:rPr lang="en-US" sz="1600" dirty="0" smtClean="0"/>
              <a:t>1065 researcher profile pages</a:t>
            </a:r>
          </a:p>
          <a:p>
            <a:pPr marL="285750" indent="-285750">
              <a:buFont typeface="Wingdings" charset="2"/>
              <a:buChar char="ü"/>
            </a:pPr>
            <a:r>
              <a:rPr lang="en-US" sz="1600" dirty="0" smtClean="0"/>
              <a:t>65 groups</a:t>
            </a:r>
          </a:p>
          <a:p>
            <a:pPr marL="285750" indent="-285750">
              <a:buFont typeface="Wingdings" charset="2"/>
              <a:buChar char="ü"/>
            </a:pPr>
            <a:r>
              <a:rPr lang="en-US" sz="1600" dirty="0" smtClean="0"/>
              <a:t>5778 projects</a:t>
            </a:r>
          </a:p>
        </p:txBody>
      </p:sp>
      <p:pic>
        <p:nvPicPr>
          <p:cNvPr id="4" name="Picture 3" descr="Screen shot 2013-07-30 at 1.31.0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0491" y="2548888"/>
            <a:ext cx="7734096" cy="4096894"/>
          </a:xfrm>
          <a:prstGeom prst="rect">
            <a:avLst/>
          </a:prstGeom>
        </p:spPr>
      </p:pic>
      <p:sp>
        <p:nvSpPr>
          <p:cNvPr id="6" name="Oval Callout 5"/>
          <p:cNvSpPr/>
          <p:nvPr/>
        </p:nvSpPr>
        <p:spPr>
          <a:xfrm>
            <a:off x="5080182" y="4818604"/>
            <a:ext cx="1885428" cy="612648"/>
          </a:xfrm>
          <a:prstGeom prst="wedgeEllipse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95421" y="1192307"/>
            <a:ext cx="3018775" cy="1046440"/>
          </a:xfrm>
          <a:prstGeom prst="rect">
            <a:avLst/>
          </a:prstGeom>
          <a:noFill/>
        </p:spPr>
        <p:txBody>
          <a:bodyPr wrap="none" rtlCol="0">
            <a:spAutoFit/>
          </a:bodyPr>
          <a:lstStyle/>
          <a:p>
            <a:pPr marL="285750" indent="-285750">
              <a:buFont typeface="Wingdings" charset="2"/>
              <a:buChar char="ü"/>
            </a:pPr>
            <a:r>
              <a:rPr lang="en-US" sz="1600" dirty="0" smtClean="0"/>
              <a:t>56</a:t>
            </a:r>
            <a:r>
              <a:rPr lang="en-US" sz="1600" dirty="0"/>
              <a:t>, 744 publications</a:t>
            </a:r>
          </a:p>
          <a:p>
            <a:pPr marL="285750" indent="-285750">
              <a:buFont typeface="Wingdings" charset="2"/>
              <a:buChar char="ü"/>
            </a:pPr>
            <a:r>
              <a:rPr lang="en-US" sz="1600" dirty="0"/>
              <a:t>58 research data collections</a:t>
            </a:r>
          </a:p>
          <a:p>
            <a:pPr marL="285750" indent="-285750">
              <a:buFont typeface="Wingdings" charset="2"/>
              <a:buChar char="ü"/>
            </a:pPr>
            <a:r>
              <a:rPr lang="en-US" sz="1600" dirty="0"/>
              <a:t>12 services</a:t>
            </a:r>
          </a:p>
          <a:p>
            <a:endParaRPr lang="en-US" dirty="0"/>
          </a:p>
        </p:txBody>
      </p:sp>
    </p:spTree>
    <p:extLst>
      <p:ext uri="{BB962C8B-B14F-4D97-AF65-F5344CB8AC3E}">
        <p14:creationId xmlns:p14="http://schemas.microsoft.com/office/powerpoint/2010/main" val="206741885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80514" y="1429529"/>
            <a:ext cx="4511086" cy="3395802"/>
          </a:xfrm>
          <a:prstGeom prst="rect">
            <a:avLst/>
          </a:prstGeom>
          <a:noFill/>
        </p:spPr>
        <p:txBody>
          <a:bodyPr wrap="square" rtlCol="0">
            <a:spAutoFit/>
          </a:bodyPr>
          <a:lstStyle/>
          <a:p>
            <a:pPr>
              <a:lnSpc>
                <a:spcPct val="150000"/>
              </a:lnSpc>
            </a:pPr>
            <a:r>
              <a:rPr lang="en-US" sz="1600" dirty="0" smtClean="0"/>
              <a:t>People using the Hub include:</a:t>
            </a:r>
          </a:p>
          <a:p>
            <a:pPr>
              <a:lnSpc>
                <a:spcPct val="150000"/>
              </a:lnSpc>
            </a:pPr>
            <a:endParaRPr lang="en-US" sz="1600" dirty="0" smtClean="0"/>
          </a:p>
          <a:p>
            <a:pPr marL="285750" indent="-285750">
              <a:lnSpc>
                <a:spcPct val="150000"/>
              </a:lnSpc>
              <a:buFont typeface="Wingdings" charset="2"/>
              <a:buChar char="ü"/>
            </a:pPr>
            <a:r>
              <a:rPr lang="en-AU" sz="1600" dirty="0" smtClean="0"/>
              <a:t>HDRs looking for supervisors.</a:t>
            </a:r>
          </a:p>
          <a:p>
            <a:pPr marL="285750" indent="-285750">
              <a:lnSpc>
                <a:spcPct val="150000"/>
              </a:lnSpc>
              <a:buFont typeface="Wingdings" charset="2"/>
              <a:buChar char="ü"/>
            </a:pPr>
            <a:r>
              <a:rPr lang="en-AU" sz="1600" dirty="0" smtClean="0"/>
              <a:t>Researchers looking for sources of information and potential collaborators.</a:t>
            </a:r>
          </a:p>
          <a:p>
            <a:pPr marL="285750" indent="-285750">
              <a:lnSpc>
                <a:spcPct val="150000"/>
              </a:lnSpc>
              <a:buFont typeface="Wingdings" charset="2"/>
              <a:buChar char="ü"/>
            </a:pPr>
            <a:r>
              <a:rPr lang="en-AU" sz="1600" dirty="0" smtClean="0"/>
              <a:t>Journalists looking for expert sources of information.</a:t>
            </a:r>
          </a:p>
          <a:p>
            <a:pPr marL="285750" indent="-285750">
              <a:lnSpc>
                <a:spcPct val="150000"/>
              </a:lnSpc>
              <a:buFont typeface="Wingdings" charset="2"/>
              <a:buChar char="ü"/>
            </a:pPr>
            <a:r>
              <a:rPr lang="en-AU" sz="1600" dirty="0" smtClean="0"/>
              <a:t>Industry looking for consultancy expertise.</a:t>
            </a:r>
          </a:p>
          <a:p>
            <a:pPr>
              <a:lnSpc>
                <a:spcPct val="150000"/>
              </a:lnSpc>
            </a:pPr>
            <a:endParaRPr lang="en-AU" sz="16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68" y="1429529"/>
            <a:ext cx="2745227" cy="3431534"/>
          </a:xfrm>
          <a:prstGeom prst="rect">
            <a:avLst/>
          </a:prstGeom>
        </p:spPr>
      </p:pic>
      <p:sp>
        <p:nvSpPr>
          <p:cNvPr id="5" name="TextBox 4"/>
          <p:cNvSpPr txBox="1"/>
          <p:nvPr/>
        </p:nvSpPr>
        <p:spPr>
          <a:xfrm>
            <a:off x="428724" y="5410107"/>
            <a:ext cx="8162876" cy="800219"/>
          </a:xfrm>
          <a:prstGeom prst="rect">
            <a:avLst/>
          </a:prstGeom>
          <a:noFill/>
        </p:spPr>
        <p:txBody>
          <a:bodyPr wrap="square" rtlCol="0">
            <a:spAutoFit/>
          </a:bodyPr>
          <a:lstStyle/>
          <a:p>
            <a:r>
              <a:rPr lang="en-AU" sz="1600" dirty="0"/>
              <a:t>These are just a few of the audience segments that have a critical need for a single, comprehensive view of the university’s research output.</a:t>
            </a:r>
          </a:p>
          <a:p>
            <a:endParaRPr lang="en-US" dirty="0"/>
          </a:p>
        </p:txBody>
      </p:sp>
      <p:sp>
        <p:nvSpPr>
          <p:cNvPr id="6" name="TextBox 5"/>
          <p:cNvSpPr txBox="1"/>
          <p:nvPr/>
        </p:nvSpPr>
        <p:spPr>
          <a:xfrm>
            <a:off x="73467" y="818171"/>
            <a:ext cx="6196328" cy="523220"/>
          </a:xfrm>
          <a:prstGeom prst="rect">
            <a:avLst/>
          </a:prstGeom>
          <a:noFill/>
        </p:spPr>
        <p:txBody>
          <a:bodyPr wrap="none" rtlCol="0">
            <a:spAutoFit/>
          </a:bodyPr>
          <a:lstStyle/>
          <a:p>
            <a:r>
              <a:rPr lang="en-US" sz="2800" dirty="0" smtClean="0">
                <a:latin typeface="Rockwell"/>
                <a:cs typeface="Rockwell"/>
              </a:rPr>
              <a:t>What is the Research Hub audience?</a:t>
            </a:r>
            <a:endParaRPr lang="en-US" sz="2800" dirty="0">
              <a:latin typeface="Rockwell"/>
              <a:cs typeface="Rockwell"/>
            </a:endParaRPr>
          </a:p>
        </p:txBody>
      </p:sp>
    </p:spTree>
    <p:extLst>
      <p:ext uri="{BB962C8B-B14F-4D97-AF65-F5344CB8AC3E}">
        <p14:creationId xmlns:p14="http://schemas.microsoft.com/office/powerpoint/2010/main" val="37372581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6343" y="1545080"/>
            <a:ext cx="7396058" cy="4185762"/>
          </a:xfrm>
          <a:prstGeom prst="rect">
            <a:avLst/>
          </a:prstGeom>
          <a:noFill/>
        </p:spPr>
        <p:txBody>
          <a:bodyPr wrap="square" rtlCol="0">
            <a:spAutoFit/>
          </a:bodyPr>
          <a:lstStyle/>
          <a:p>
            <a:r>
              <a:rPr lang="en-US" sz="1800" dirty="0" smtClean="0"/>
              <a:t>1 </a:t>
            </a:r>
            <a:r>
              <a:rPr lang="en-US" sz="1800" dirty="0"/>
              <a:t>July 2012 to 30 June 2013 </a:t>
            </a:r>
            <a:r>
              <a:rPr lang="en-US" sz="1800" dirty="0" smtClean="0"/>
              <a:t>(12 months):</a:t>
            </a:r>
          </a:p>
          <a:p>
            <a:endParaRPr lang="en-US" sz="1800" dirty="0"/>
          </a:p>
          <a:p>
            <a:pPr marL="285750" indent="-285750">
              <a:lnSpc>
                <a:spcPct val="150000"/>
              </a:lnSpc>
              <a:buFont typeface="Wingdings" charset="2"/>
              <a:buChar char="ü"/>
            </a:pPr>
            <a:r>
              <a:rPr lang="en-US" sz="1800" dirty="0" smtClean="0"/>
              <a:t>267</a:t>
            </a:r>
            <a:r>
              <a:rPr lang="en-US" sz="1800" dirty="0"/>
              <a:t>, 000 page views.</a:t>
            </a:r>
          </a:p>
          <a:p>
            <a:pPr marL="285750" indent="-285750">
              <a:lnSpc>
                <a:spcPct val="150000"/>
              </a:lnSpc>
              <a:buFont typeface="Wingdings" charset="2"/>
              <a:buChar char="ü"/>
            </a:pPr>
            <a:r>
              <a:rPr lang="en-US" sz="1800" dirty="0" smtClean="0"/>
              <a:t>62</a:t>
            </a:r>
            <a:r>
              <a:rPr lang="en-US" sz="1800" dirty="0"/>
              <a:t>, 211 site visits.</a:t>
            </a:r>
          </a:p>
          <a:p>
            <a:pPr marL="285750" indent="-285750">
              <a:lnSpc>
                <a:spcPct val="150000"/>
              </a:lnSpc>
              <a:buFont typeface="Wingdings" charset="2"/>
              <a:buChar char="ü"/>
            </a:pPr>
            <a:r>
              <a:rPr lang="en-US" sz="1800" dirty="0" smtClean="0"/>
              <a:t>4.3 </a:t>
            </a:r>
            <a:r>
              <a:rPr lang="en-US" sz="1800" dirty="0"/>
              <a:t>pages viewed per visit.</a:t>
            </a:r>
          </a:p>
          <a:p>
            <a:pPr marL="285750" indent="-285750">
              <a:lnSpc>
                <a:spcPct val="150000"/>
              </a:lnSpc>
              <a:buFont typeface="Wingdings" charset="2"/>
              <a:buChar char="ü"/>
            </a:pPr>
            <a:r>
              <a:rPr lang="en-US" sz="1800" dirty="0" smtClean="0"/>
              <a:t>45</a:t>
            </a:r>
            <a:r>
              <a:rPr lang="en-US" sz="1800" dirty="0"/>
              <a:t>, 500 unique visitors</a:t>
            </a:r>
            <a:r>
              <a:rPr lang="en-US" sz="1800" dirty="0" smtClean="0"/>
              <a:t>. Of the visitors:</a:t>
            </a:r>
          </a:p>
          <a:p>
            <a:pPr>
              <a:lnSpc>
                <a:spcPct val="150000"/>
              </a:lnSpc>
            </a:pPr>
            <a:r>
              <a:rPr lang="en-US" sz="1800" dirty="0" smtClean="0"/>
              <a:t>	83</a:t>
            </a:r>
            <a:r>
              <a:rPr lang="en-US" sz="1800" dirty="0"/>
              <a:t>% of visits came from outside the Griffith University network</a:t>
            </a:r>
            <a:r>
              <a:rPr lang="en-US" sz="1800" dirty="0" smtClean="0"/>
              <a:t>.</a:t>
            </a:r>
            <a:endParaRPr lang="en-US" sz="1800" dirty="0"/>
          </a:p>
          <a:p>
            <a:pPr lvl="2">
              <a:lnSpc>
                <a:spcPct val="150000"/>
              </a:lnSpc>
            </a:pPr>
            <a:r>
              <a:rPr lang="en-US" sz="1800" dirty="0" smtClean="0"/>
              <a:t>	40</a:t>
            </a:r>
            <a:r>
              <a:rPr lang="en-US" sz="1800" dirty="0"/>
              <a:t>% from countries other than Australia. </a:t>
            </a:r>
            <a:endParaRPr lang="en-US" sz="1800" dirty="0" smtClean="0"/>
          </a:p>
          <a:p>
            <a:pPr marL="285750" lvl="2" indent="-285750">
              <a:lnSpc>
                <a:spcPct val="150000"/>
              </a:lnSpc>
              <a:buFont typeface="Wingdings" charset="2"/>
              <a:buChar char="ü"/>
            </a:pPr>
            <a:r>
              <a:rPr lang="en-US" sz="1800" dirty="0" smtClean="0"/>
              <a:t>300 </a:t>
            </a:r>
            <a:r>
              <a:rPr lang="en-US" sz="1800" dirty="0"/>
              <a:t>researchers logged in to the Hub update their profile pages. </a:t>
            </a:r>
            <a:endParaRPr lang="en-US" sz="1800" dirty="0" smtClean="0"/>
          </a:p>
          <a:p>
            <a:pPr marL="285750" indent="-285750">
              <a:lnSpc>
                <a:spcPct val="150000"/>
              </a:lnSpc>
              <a:buFont typeface="Wingdings" charset="2"/>
              <a:buChar char="ü"/>
            </a:pPr>
            <a:r>
              <a:rPr lang="en-US" sz="1800" dirty="0" smtClean="0"/>
              <a:t>186 requests received </a:t>
            </a:r>
            <a:r>
              <a:rPr lang="en-US" sz="1800" dirty="0"/>
              <a:t>via the ‘contact us’ form on the </a:t>
            </a:r>
            <a:r>
              <a:rPr lang="en-US" sz="1800" dirty="0" smtClean="0"/>
              <a:t>Hub website</a:t>
            </a:r>
            <a:r>
              <a:rPr lang="en-US" sz="1800" dirty="0"/>
              <a:t>.</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95572" y="1387952"/>
            <a:ext cx="3178863" cy="2174947"/>
          </a:xfrm>
          <a:prstGeom prst="rect">
            <a:avLst/>
          </a:prstGeom>
        </p:spPr>
      </p:pic>
      <p:sp>
        <p:nvSpPr>
          <p:cNvPr id="6" name="TextBox 5"/>
          <p:cNvSpPr txBox="1"/>
          <p:nvPr/>
        </p:nvSpPr>
        <p:spPr>
          <a:xfrm>
            <a:off x="73467" y="818171"/>
            <a:ext cx="3984559" cy="523220"/>
          </a:xfrm>
          <a:prstGeom prst="rect">
            <a:avLst/>
          </a:prstGeom>
          <a:noFill/>
        </p:spPr>
        <p:txBody>
          <a:bodyPr wrap="none" rtlCol="0">
            <a:spAutoFit/>
          </a:bodyPr>
          <a:lstStyle/>
          <a:p>
            <a:r>
              <a:rPr lang="en-US" sz="2800" dirty="0" smtClean="0">
                <a:latin typeface="Rockwell"/>
                <a:cs typeface="Rockwell"/>
              </a:rPr>
              <a:t>Research Hub statistics</a:t>
            </a:r>
            <a:endParaRPr lang="en-US" sz="2800" dirty="0">
              <a:latin typeface="Rockwell"/>
              <a:cs typeface="Rockwell"/>
            </a:endParaRPr>
          </a:p>
        </p:txBody>
      </p:sp>
    </p:spTree>
    <p:extLst>
      <p:ext uri="{BB962C8B-B14F-4D97-AF65-F5344CB8AC3E}">
        <p14:creationId xmlns:p14="http://schemas.microsoft.com/office/powerpoint/2010/main" val="26366484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la_award.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17831" y="3274262"/>
            <a:ext cx="2798427" cy="2098821"/>
          </a:xfrm>
          <a:prstGeom prst="rect">
            <a:avLst/>
          </a:prstGeom>
        </p:spPr>
      </p:pic>
      <p:sp>
        <p:nvSpPr>
          <p:cNvPr id="5" name="TextBox 4"/>
          <p:cNvSpPr txBox="1"/>
          <p:nvPr/>
        </p:nvSpPr>
        <p:spPr>
          <a:xfrm>
            <a:off x="327335" y="1399991"/>
            <a:ext cx="8315097" cy="810478"/>
          </a:xfrm>
          <a:prstGeom prst="rect">
            <a:avLst/>
          </a:prstGeom>
          <a:noFill/>
        </p:spPr>
        <p:txBody>
          <a:bodyPr wrap="none" rtlCol="0">
            <a:spAutoFit/>
          </a:bodyPr>
          <a:lstStyle/>
          <a:p>
            <a:pPr marL="285750" indent="-285750">
              <a:lnSpc>
                <a:spcPct val="150000"/>
              </a:lnSpc>
              <a:buFont typeface="Wingdings" charset="2"/>
              <a:buChar char="v"/>
            </a:pPr>
            <a:r>
              <a:rPr lang="en-US" sz="1600" dirty="0" smtClean="0"/>
              <a:t>VALA Award 2012</a:t>
            </a:r>
          </a:p>
          <a:p>
            <a:pPr marL="285750" indent="-285750">
              <a:lnSpc>
                <a:spcPct val="150000"/>
              </a:lnSpc>
              <a:buFont typeface="Wingdings" charset="2"/>
              <a:buChar char="v"/>
            </a:pPr>
            <a:r>
              <a:rPr lang="en-US" sz="1600" dirty="0" smtClean="0"/>
              <a:t>Commendation of Merit in the Stanford Prize for Innovation in Research Libraries 2013</a:t>
            </a:r>
            <a:endParaRPr lang="en-US" sz="1600" dirty="0"/>
          </a:p>
        </p:txBody>
      </p:sp>
      <p:sp>
        <p:nvSpPr>
          <p:cNvPr id="6" name="TextBox 5"/>
          <p:cNvSpPr txBox="1"/>
          <p:nvPr/>
        </p:nvSpPr>
        <p:spPr>
          <a:xfrm>
            <a:off x="473396" y="3018902"/>
            <a:ext cx="5243127" cy="3139321"/>
          </a:xfrm>
          <a:prstGeom prst="rect">
            <a:avLst/>
          </a:prstGeom>
          <a:noFill/>
          <a:ln>
            <a:solidFill>
              <a:schemeClr val="accent2">
                <a:lumMod val="60000"/>
                <a:lumOff val="40000"/>
              </a:schemeClr>
            </a:solidFill>
          </a:ln>
          <a:effectLst/>
        </p:spPr>
        <p:txBody>
          <a:bodyPr wrap="square" rtlCol="0">
            <a:spAutoFit/>
          </a:bodyPr>
          <a:lstStyle/>
          <a:p>
            <a:r>
              <a:rPr lang="en-US" sz="1600" dirty="0" smtClean="0"/>
              <a:t>“Griffith </a:t>
            </a:r>
            <a:r>
              <a:rPr lang="en-US" sz="1600" dirty="0"/>
              <a:t>University has no traditional library as such, and so they are in a position to concentrate on innovation. Their research hub project is a visionary integration of the entire research output of the university, in all formats, made discoverable and accessible for the whole world. Every kind of research institution will move to doing something like this very soon: their model is </a:t>
            </a:r>
            <a:r>
              <a:rPr lang="en-US" sz="1600" dirty="0" smtClean="0"/>
              <a:t>inspiring”. </a:t>
            </a:r>
            <a:r>
              <a:rPr lang="en-US" dirty="0"/>
              <a:t/>
            </a:r>
            <a:br>
              <a:rPr lang="en-US" dirty="0"/>
            </a:br>
            <a:r>
              <a:rPr lang="en-US" i="1" dirty="0"/>
              <a:t>– Ann </a:t>
            </a:r>
            <a:r>
              <a:rPr lang="en-US" i="1" dirty="0" err="1"/>
              <a:t>Okerson</a:t>
            </a:r>
            <a:r>
              <a:rPr lang="en-US" i="1" dirty="0"/>
              <a:t>, Senior Advisor on Electronic Strategies, Center for Research </a:t>
            </a:r>
            <a:r>
              <a:rPr lang="en-US" i="1" dirty="0" smtClean="0"/>
              <a:t>Libraries</a:t>
            </a:r>
          </a:p>
          <a:p>
            <a:pPr algn="r"/>
            <a:endParaRPr lang="en-US" dirty="0" smtClean="0"/>
          </a:p>
          <a:p>
            <a:pPr algn="r"/>
            <a:r>
              <a:rPr lang="en-US" dirty="0" smtClean="0"/>
              <a:t>[from judges comments, Stanford Prize for Innovation in Research Libraries]</a:t>
            </a:r>
            <a:endParaRPr lang="en-US" dirty="0"/>
          </a:p>
        </p:txBody>
      </p:sp>
      <p:sp>
        <p:nvSpPr>
          <p:cNvPr id="7" name="TextBox 6"/>
          <p:cNvSpPr txBox="1"/>
          <p:nvPr/>
        </p:nvSpPr>
        <p:spPr>
          <a:xfrm>
            <a:off x="73467" y="818171"/>
            <a:ext cx="3775393" cy="523220"/>
          </a:xfrm>
          <a:prstGeom prst="rect">
            <a:avLst/>
          </a:prstGeom>
          <a:noFill/>
        </p:spPr>
        <p:txBody>
          <a:bodyPr wrap="none" rtlCol="0">
            <a:spAutoFit/>
          </a:bodyPr>
          <a:lstStyle/>
          <a:p>
            <a:r>
              <a:rPr lang="en-US" sz="2800" dirty="0" smtClean="0">
                <a:latin typeface="Rockwell"/>
                <a:cs typeface="Rockwell"/>
              </a:rPr>
              <a:t>Research Hub awards</a:t>
            </a:r>
            <a:endParaRPr lang="en-US" sz="2800" dirty="0">
              <a:latin typeface="Rockwell"/>
              <a:cs typeface="Rockwell"/>
            </a:endParaRPr>
          </a:p>
        </p:txBody>
      </p:sp>
    </p:spTree>
    <p:extLst>
      <p:ext uri="{BB962C8B-B14F-4D97-AF65-F5344CB8AC3E}">
        <p14:creationId xmlns:p14="http://schemas.microsoft.com/office/powerpoint/2010/main" val="16932851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7-30 at 3.05.4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0848" y="1399183"/>
            <a:ext cx="7379419" cy="5016392"/>
          </a:xfrm>
          <a:prstGeom prst="rect">
            <a:avLst/>
          </a:prstGeom>
        </p:spPr>
      </p:pic>
      <p:sp>
        <p:nvSpPr>
          <p:cNvPr id="4" name="TextBox 3"/>
          <p:cNvSpPr txBox="1"/>
          <p:nvPr/>
        </p:nvSpPr>
        <p:spPr>
          <a:xfrm>
            <a:off x="1191493" y="6287430"/>
            <a:ext cx="7050427" cy="338554"/>
          </a:xfrm>
          <a:prstGeom prst="rect">
            <a:avLst/>
          </a:prstGeom>
          <a:noFill/>
        </p:spPr>
        <p:txBody>
          <a:bodyPr wrap="none" rtlCol="0">
            <a:spAutoFit/>
          </a:bodyPr>
          <a:lstStyle/>
          <a:p>
            <a:r>
              <a:rPr lang="en-US" sz="1600" dirty="0" smtClean="0">
                <a:solidFill>
                  <a:schemeClr val="tx1"/>
                </a:solidFill>
              </a:rPr>
              <a:t>The ANDS Research Data Australia portal - </a:t>
            </a:r>
            <a:r>
              <a:rPr lang="en-US" sz="1600" dirty="0" smtClean="0">
                <a:solidFill>
                  <a:srgbClr val="0000FF"/>
                </a:solidFill>
              </a:rPr>
              <a:t>http</a:t>
            </a:r>
            <a:r>
              <a:rPr lang="en-US" sz="1600" dirty="0">
                <a:solidFill>
                  <a:srgbClr val="0000FF"/>
                </a:solidFill>
              </a:rPr>
              <a:t>://</a:t>
            </a:r>
            <a:r>
              <a:rPr lang="en-US" sz="1600" dirty="0" err="1">
                <a:solidFill>
                  <a:srgbClr val="0000FF"/>
                </a:solidFill>
              </a:rPr>
              <a:t>researchdata.ands.org.au</a:t>
            </a:r>
            <a:r>
              <a:rPr lang="en-US" sz="1600" dirty="0">
                <a:solidFill>
                  <a:srgbClr val="0000FF"/>
                </a:solidFill>
              </a:rPr>
              <a:t>/</a:t>
            </a:r>
          </a:p>
        </p:txBody>
      </p:sp>
      <p:sp>
        <p:nvSpPr>
          <p:cNvPr id="5" name="TextBox 4"/>
          <p:cNvSpPr txBox="1"/>
          <p:nvPr/>
        </p:nvSpPr>
        <p:spPr>
          <a:xfrm>
            <a:off x="73467" y="818171"/>
            <a:ext cx="6013635" cy="523220"/>
          </a:xfrm>
          <a:prstGeom prst="rect">
            <a:avLst/>
          </a:prstGeom>
          <a:noFill/>
        </p:spPr>
        <p:txBody>
          <a:bodyPr wrap="none" rtlCol="0">
            <a:spAutoFit/>
          </a:bodyPr>
          <a:lstStyle/>
          <a:p>
            <a:r>
              <a:rPr lang="en-US" sz="2800" dirty="0" smtClean="0">
                <a:latin typeface="Rockwell"/>
                <a:cs typeface="Rockwell"/>
              </a:rPr>
              <a:t>Who developed the Research Hub?</a:t>
            </a:r>
            <a:endParaRPr lang="en-US" sz="2800" dirty="0">
              <a:latin typeface="Rockwell"/>
              <a:cs typeface="Rockwell"/>
            </a:endParaRPr>
          </a:p>
        </p:txBody>
      </p:sp>
    </p:spTree>
    <p:extLst>
      <p:ext uri="{BB962C8B-B14F-4D97-AF65-F5344CB8AC3E}">
        <p14:creationId xmlns:p14="http://schemas.microsoft.com/office/powerpoint/2010/main" val="35599918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7643" y="4542177"/>
            <a:ext cx="4873471" cy="2062103"/>
          </a:xfrm>
          <a:prstGeom prst="rect">
            <a:avLst/>
          </a:prstGeom>
        </p:spPr>
        <p:txBody>
          <a:bodyPr wrap="square">
            <a:spAutoFit/>
          </a:bodyPr>
          <a:lstStyle/>
          <a:p>
            <a:r>
              <a:rPr lang="en-US" sz="1600" dirty="0" smtClean="0"/>
              <a:t>Griffith University partnership between:</a:t>
            </a:r>
          </a:p>
          <a:p>
            <a:endParaRPr lang="en-US" sz="1600" dirty="0" smtClean="0"/>
          </a:p>
          <a:p>
            <a:pPr marL="285750" indent="-285750">
              <a:buFont typeface="Wingdings" charset="2"/>
              <a:buChar char="ü"/>
            </a:pPr>
            <a:r>
              <a:rPr lang="en-US" sz="1600" dirty="0" smtClean="0"/>
              <a:t>Office for Research (OR) – business owner </a:t>
            </a:r>
          </a:p>
          <a:p>
            <a:pPr marL="285750" indent="-285750">
              <a:buFont typeface="Wingdings" charset="2"/>
              <a:buChar char="ü"/>
            </a:pPr>
            <a:endParaRPr lang="en-US" sz="1600" dirty="0" smtClean="0"/>
          </a:p>
          <a:p>
            <a:pPr marL="285750" indent="-285750">
              <a:buFont typeface="Wingdings" charset="2"/>
              <a:buChar char="ü"/>
            </a:pPr>
            <a:r>
              <a:rPr lang="en-US" sz="1600" dirty="0" smtClean="0"/>
              <a:t>Division of Information Services (INS) – service provider</a:t>
            </a:r>
          </a:p>
          <a:p>
            <a:endParaRPr lang="en-US" sz="1600" dirty="0"/>
          </a:p>
          <a:p>
            <a:endParaRPr lang="en-US" sz="1600" dirty="0" smtClean="0"/>
          </a:p>
        </p:txBody>
      </p:sp>
      <p:sp>
        <p:nvSpPr>
          <p:cNvPr id="4" name="TextBox 3"/>
          <p:cNvSpPr txBox="1"/>
          <p:nvPr/>
        </p:nvSpPr>
        <p:spPr>
          <a:xfrm>
            <a:off x="5032798" y="1588735"/>
            <a:ext cx="3489667" cy="584776"/>
          </a:xfrm>
          <a:prstGeom prst="rect">
            <a:avLst/>
          </a:prstGeom>
          <a:noFill/>
        </p:spPr>
        <p:txBody>
          <a:bodyPr wrap="square" rtlCol="0">
            <a:spAutoFit/>
          </a:bodyPr>
          <a:lstStyle/>
          <a:p>
            <a:r>
              <a:rPr lang="en-US" sz="1600" dirty="0" smtClean="0">
                <a:solidFill>
                  <a:schemeClr val="tx1"/>
                </a:solidFill>
              </a:rPr>
              <a:t>Further funding provided through </a:t>
            </a:r>
            <a:r>
              <a:rPr lang="en-US" sz="1600" dirty="0">
                <a:solidFill>
                  <a:schemeClr val="tx1"/>
                </a:solidFill>
              </a:rPr>
              <a:t>internal Griffith grant</a:t>
            </a:r>
            <a:endParaRPr lang="en-US" sz="1600" dirty="0">
              <a:solidFill>
                <a:srgbClr val="0000FF"/>
              </a:solidFill>
            </a:endParaRPr>
          </a:p>
        </p:txBody>
      </p:sp>
      <p:pic>
        <p:nvPicPr>
          <p:cNvPr id="6" name="Picture 5"/>
          <p:cNvPicPr>
            <a:picLocks noChangeAspect="1"/>
          </p:cNvPicPr>
          <p:nvPr/>
        </p:nvPicPr>
        <p:blipFill>
          <a:blip r:embed="rId3"/>
          <a:stretch>
            <a:fillRect/>
          </a:stretch>
        </p:blipFill>
        <p:spPr>
          <a:xfrm>
            <a:off x="428724" y="1588736"/>
            <a:ext cx="4100853" cy="2597207"/>
          </a:xfrm>
          <a:prstGeom prst="rect">
            <a:avLst/>
          </a:prstGeom>
        </p:spPr>
      </p:pic>
      <p:pic>
        <p:nvPicPr>
          <p:cNvPr id="7" name="Picture 6" descr="Screen shot 2013-07-30 at 3.13.30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32798" y="2629089"/>
            <a:ext cx="3974341" cy="3113708"/>
          </a:xfrm>
          <a:prstGeom prst="rect">
            <a:avLst/>
          </a:prstGeom>
        </p:spPr>
      </p:pic>
      <p:sp>
        <p:nvSpPr>
          <p:cNvPr id="8" name="TextBox 7"/>
          <p:cNvSpPr txBox="1"/>
          <p:nvPr/>
        </p:nvSpPr>
        <p:spPr>
          <a:xfrm>
            <a:off x="73467" y="818171"/>
            <a:ext cx="6013635" cy="523220"/>
          </a:xfrm>
          <a:prstGeom prst="rect">
            <a:avLst/>
          </a:prstGeom>
          <a:noFill/>
        </p:spPr>
        <p:txBody>
          <a:bodyPr wrap="none" rtlCol="0">
            <a:spAutoFit/>
          </a:bodyPr>
          <a:lstStyle/>
          <a:p>
            <a:r>
              <a:rPr lang="en-US" sz="2800" dirty="0" smtClean="0">
                <a:latin typeface="Rockwell"/>
                <a:cs typeface="Rockwell"/>
              </a:rPr>
              <a:t>Who developed the Research Hub?</a:t>
            </a:r>
            <a:endParaRPr lang="en-US" sz="2800" dirty="0">
              <a:latin typeface="Rockwell"/>
              <a:cs typeface="Rockwell"/>
            </a:endParaRPr>
          </a:p>
        </p:txBody>
      </p:sp>
    </p:spTree>
    <p:extLst>
      <p:ext uri="{BB962C8B-B14F-4D97-AF65-F5344CB8AC3E}">
        <p14:creationId xmlns:p14="http://schemas.microsoft.com/office/powerpoint/2010/main" val="35599918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3218" y="1596467"/>
            <a:ext cx="4261432" cy="3194721"/>
          </a:xfrm>
          <a:prstGeom prst="rect">
            <a:avLst/>
          </a:prstGeom>
        </p:spPr>
        <p:txBody>
          <a:bodyPr wrap="square">
            <a:spAutoFit/>
          </a:bodyPr>
          <a:lstStyle/>
          <a:p>
            <a:r>
              <a:rPr lang="en-US" sz="1600" dirty="0" smtClean="0">
                <a:solidFill>
                  <a:srgbClr val="DA0202"/>
                </a:solidFill>
              </a:rPr>
              <a:t>Recipe for a successful partnership:</a:t>
            </a:r>
          </a:p>
          <a:p>
            <a:endParaRPr lang="en-US" sz="1600" dirty="0" smtClean="0">
              <a:solidFill>
                <a:srgbClr val="DA0202"/>
              </a:solidFill>
            </a:endParaRPr>
          </a:p>
          <a:p>
            <a:pPr marL="285750" indent="-285750">
              <a:lnSpc>
                <a:spcPct val="120000"/>
              </a:lnSpc>
              <a:buFont typeface="Wingdings" charset="2"/>
              <a:buChar char="ü"/>
            </a:pPr>
            <a:r>
              <a:rPr lang="en-US" sz="1600" dirty="0"/>
              <a:t>A demonstrator </a:t>
            </a:r>
            <a:r>
              <a:rPr lang="en-US" sz="1600" dirty="0" smtClean="0"/>
              <a:t>model.</a:t>
            </a:r>
          </a:p>
          <a:p>
            <a:pPr marL="285750" indent="-285750">
              <a:lnSpc>
                <a:spcPct val="120000"/>
              </a:lnSpc>
              <a:buFont typeface="Wingdings" charset="2"/>
              <a:buChar char="ü"/>
            </a:pPr>
            <a:r>
              <a:rPr lang="en-US" sz="1600" dirty="0" smtClean="0"/>
              <a:t>Extending on initial </a:t>
            </a:r>
            <a:r>
              <a:rPr lang="en-US" sz="1600" dirty="0"/>
              <a:t>funding from </a:t>
            </a:r>
            <a:r>
              <a:rPr lang="en-US" sz="1600" dirty="0" smtClean="0"/>
              <a:t>ANDS.</a:t>
            </a:r>
            <a:endParaRPr lang="en-US" sz="1600" dirty="0"/>
          </a:p>
          <a:p>
            <a:pPr marL="285750" indent="-285750">
              <a:lnSpc>
                <a:spcPct val="120000"/>
              </a:lnSpc>
              <a:buFont typeface="Wingdings" charset="2"/>
              <a:buChar char="ü"/>
            </a:pPr>
            <a:r>
              <a:rPr lang="en-US" sz="1600" dirty="0"/>
              <a:t>A shared </a:t>
            </a:r>
            <a:r>
              <a:rPr lang="en-US" sz="1600" dirty="0" smtClean="0"/>
              <a:t>vision.</a:t>
            </a:r>
          </a:p>
          <a:p>
            <a:pPr marL="285750" indent="-285750">
              <a:lnSpc>
                <a:spcPct val="120000"/>
              </a:lnSpc>
              <a:buFont typeface="Wingdings" charset="2"/>
              <a:buChar char="ü"/>
            </a:pPr>
            <a:r>
              <a:rPr lang="en-US" sz="1600" dirty="0" smtClean="0"/>
              <a:t>A </a:t>
            </a:r>
            <a:r>
              <a:rPr lang="en-US" sz="1600" dirty="0"/>
              <a:t>highly </a:t>
            </a:r>
            <a:r>
              <a:rPr lang="en-US" sz="1600" dirty="0" smtClean="0"/>
              <a:t>motivated, talented </a:t>
            </a:r>
            <a:r>
              <a:rPr lang="en-US" sz="1600" dirty="0"/>
              <a:t>technical </a:t>
            </a:r>
            <a:r>
              <a:rPr lang="en-US" sz="1600" dirty="0" smtClean="0"/>
              <a:t>team.</a:t>
            </a:r>
            <a:endParaRPr lang="en-US" sz="1600" dirty="0"/>
          </a:p>
          <a:p>
            <a:pPr marL="285750" indent="-285750">
              <a:lnSpc>
                <a:spcPct val="120000"/>
              </a:lnSpc>
              <a:buFont typeface="Wingdings" charset="2"/>
              <a:buChar char="ü"/>
            </a:pPr>
            <a:r>
              <a:rPr lang="en-US" sz="1600" dirty="0" smtClean="0"/>
              <a:t>Flexible thinking.</a:t>
            </a:r>
            <a:endParaRPr lang="en-US" sz="1600" dirty="0"/>
          </a:p>
          <a:p>
            <a:pPr marL="285750" indent="-285750">
              <a:lnSpc>
                <a:spcPct val="120000"/>
              </a:lnSpc>
              <a:buFont typeface="Wingdings" charset="2"/>
              <a:buChar char="ü"/>
            </a:pPr>
            <a:r>
              <a:rPr lang="en-US" sz="1600" dirty="0" smtClean="0"/>
              <a:t>Taking </a:t>
            </a:r>
            <a:r>
              <a:rPr lang="en-US" sz="1600" dirty="0"/>
              <a:t>a leadership </a:t>
            </a:r>
            <a:r>
              <a:rPr lang="en-US" sz="1600" dirty="0" smtClean="0"/>
              <a:t>role.</a:t>
            </a:r>
          </a:p>
          <a:p>
            <a:pPr marL="285750" indent="-285750">
              <a:lnSpc>
                <a:spcPct val="120000"/>
              </a:lnSpc>
              <a:buFont typeface="Wingdings" charset="2"/>
              <a:buChar char="ü"/>
            </a:pPr>
            <a:r>
              <a:rPr lang="en-US" sz="1600" dirty="0" smtClean="0"/>
              <a:t>A </a:t>
            </a:r>
            <a:r>
              <a:rPr lang="en-US" sz="1600" dirty="0"/>
              <a:t>spirit of innovation and experimentation</a:t>
            </a:r>
            <a:r>
              <a:rPr lang="en-US" sz="1600" dirty="0" smtClean="0"/>
              <a:t>.</a:t>
            </a:r>
            <a:endParaRPr lang="en-US" sz="1600" dirty="0"/>
          </a:p>
          <a:p>
            <a:endParaRPr lang="en-US" sz="1600" dirty="0" smtClean="0"/>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43983" y="1797300"/>
            <a:ext cx="3998546" cy="2663094"/>
          </a:xfrm>
          <a:prstGeom prst="rect">
            <a:avLst/>
          </a:prstGeom>
        </p:spPr>
      </p:pic>
      <p:pic>
        <p:nvPicPr>
          <p:cNvPr id="9" name="Picture 8"/>
          <p:cNvPicPr>
            <a:picLocks noChangeAspect="1"/>
          </p:cNvPicPr>
          <p:nvPr/>
        </p:nvPicPr>
        <p:blipFill>
          <a:blip r:embed="rId4"/>
          <a:stretch>
            <a:fillRect/>
          </a:stretch>
        </p:blipFill>
        <p:spPr>
          <a:xfrm>
            <a:off x="2708776" y="4775200"/>
            <a:ext cx="2835995" cy="1461853"/>
          </a:xfrm>
          <a:prstGeom prst="rect">
            <a:avLst/>
          </a:prstGeom>
        </p:spPr>
      </p:pic>
      <p:sp>
        <p:nvSpPr>
          <p:cNvPr id="6" name="TextBox 5"/>
          <p:cNvSpPr txBox="1"/>
          <p:nvPr/>
        </p:nvSpPr>
        <p:spPr>
          <a:xfrm>
            <a:off x="73467" y="818171"/>
            <a:ext cx="6013635" cy="523220"/>
          </a:xfrm>
          <a:prstGeom prst="rect">
            <a:avLst/>
          </a:prstGeom>
          <a:noFill/>
        </p:spPr>
        <p:txBody>
          <a:bodyPr wrap="none" rtlCol="0">
            <a:spAutoFit/>
          </a:bodyPr>
          <a:lstStyle/>
          <a:p>
            <a:r>
              <a:rPr lang="en-US" sz="2800" dirty="0" smtClean="0">
                <a:latin typeface="Rockwell"/>
                <a:cs typeface="Rockwell"/>
              </a:rPr>
              <a:t>Who developed the Research Hub?</a:t>
            </a:r>
            <a:endParaRPr lang="en-US" sz="2800" dirty="0">
              <a:latin typeface="Rockwell"/>
              <a:cs typeface="Rockwell"/>
            </a:endParaRPr>
          </a:p>
        </p:txBody>
      </p:sp>
    </p:spTree>
    <p:extLst>
      <p:ext uri="{BB962C8B-B14F-4D97-AF65-F5344CB8AC3E}">
        <p14:creationId xmlns:p14="http://schemas.microsoft.com/office/powerpoint/2010/main" val="163224330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118038148.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615669" y="1894881"/>
            <a:ext cx="7920880" cy="4099520"/>
          </a:xfrm>
          <a:solidFill>
            <a:schemeClr val="bg1">
              <a:alpha val="75000"/>
            </a:schemeClr>
          </a:solidFill>
        </p:spPr>
        <p:txBody>
          <a:bodyPr/>
          <a:lstStyle/>
          <a:p>
            <a:pPr marL="457200" lvl="1" indent="0">
              <a:lnSpc>
                <a:spcPct val="120000"/>
              </a:lnSpc>
              <a:buNone/>
            </a:pPr>
            <a:r>
              <a:rPr lang="en-AU" sz="2400" dirty="0" smtClean="0"/>
              <a:t>A place </a:t>
            </a:r>
            <a:r>
              <a:rPr lang="en-AU" sz="2400" i="1" dirty="0" smtClean="0"/>
              <a:t>whither </a:t>
            </a:r>
            <a:r>
              <a:rPr lang="en-AU" sz="2400" i="1" dirty="0"/>
              <a:t>students come from every quarter for every kind of </a:t>
            </a:r>
            <a:r>
              <a:rPr lang="en-AU" sz="2400" i="1" dirty="0">
                <a:solidFill>
                  <a:srgbClr val="DA0202"/>
                </a:solidFill>
              </a:rPr>
              <a:t>knowledge</a:t>
            </a:r>
            <a:r>
              <a:rPr lang="en-AU" sz="2400" i="1" dirty="0"/>
              <a:t>...a place for the </a:t>
            </a:r>
            <a:r>
              <a:rPr lang="en-AU" sz="2400" i="1" dirty="0">
                <a:solidFill>
                  <a:srgbClr val="DA0202"/>
                </a:solidFill>
              </a:rPr>
              <a:t>communication and circulation of thought</a:t>
            </a:r>
            <a:r>
              <a:rPr lang="en-AU" sz="2400" i="1" dirty="0"/>
              <a:t>, by means of personal </a:t>
            </a:r>
            <a:r>
              <a:rPr lang="en-AU" sz="2400" i="1" dirty="0" smtClean="0"/>
              <a:t>intercourse…where </a:t>
            </a:r>
            <a:r>
              <a:rPr lang="en-AU" sz="2400" i="1" dirty="0"/>
              <a:t>inquiry is pushed forward...</a:t>
            </a:r>
            <a:r>
              <a:rPr lang="en-AU" sz="2400" i="1" dirty="0">
                <a:solidFill>
                  <a:srgbClr val="DA0202"/>
                </a:solidFill>
              </a:rPr>
              <a:t>discoveries verified and perfected...error exposed, by the collision of mind with mind, and knowledge with knowledge</a:t>
            </a:r>
          </a:p>
          <a:p>
            <a:endParaRPr lang="en-AU" dirty="0" smtClean="0"/>
          </a:p>
          <a:p>
            <a:pPr marL="0" indent="0">
              <a:buNone/>
            </a:pPr>
            <a:r>
              <a:rPr lang="en-AU" sz="1600" dirty="0"/>
              <a:t> </a:t>
            </a:r>
            <a:r>
              <a:rPr lang="en-AU" sz="1600" dirty="0" smtClean="0"/>
              <a:t>       John </a:t>
            </a:r>
            <a:r>
              <a:rPr lang="en-AU" sz="1600" dirty="0"/>
              <a:t>Henry </a:t>
            </a:r>
            <a:r>
              <a:rPr lang="en-AU" sz="1600" dirty="0" smtClean="0"/>
              <a:t>Newman, The idea of a university. 1852</a:t>
            </a:r>
            <a:endParaRPr lang="en-AU" dirty="0"/>
          </a:p>
        </p:txBody>
      </p:sp>
      <p:sp>
        <p:nvSpPr>
          <p:cNvPr id="5" name="Title 1"/>
          <p:cNvSpPr txBox="1">
            <a:spLocks/>
          </p:cNvSpPr>
          <p:nvPr/>
        </p:nvSpPr>
        <p:spPr>
          <a:xfrm>
            <a:off x="-1" y="346603"/>
            <a:ext cx="9414933" cy="1215309"/>
          </a:xfrm>
          <a:prstGeom prst="rect">
            <a:avLst/>
          </a:prstGeom>
          <a:solidFill>
            <a:schemeClr val="bg1"/>
          </a:solidFill>
          <a:ln>
            <a:noFill/>
          </a:ln>
        </p:spPr>
        <p:txBody>
          <a:bodyPr lIns="91425" tIns="91425" rIns="91425" bIns="91425"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None/>
              <a:defRPr sz="2400" b="0" i="0" u="none" strike="noStrike" cap="none" baseline="0">
                <a:solidFill>
                  <a:schemeClr val="lt2"/>
                </a:solidFill>
                <a:latin typeface="Arial"/>
                <a:ea typeface="Arial"/>
                <a:cs typeface="Arial"/>
                <a:sym typeface="Arial"/>
              </a:defRPr>
            </a:lvl1pPr>
            <a:lvl2pPr marL="0" marR="0" indent="0" algn="l" rtl="0">
              <a:lnSpc>
                <a:spcPct val="100000"/>
              </a:lnSpc>
              <a:spcBef>
                <a:spcPts val="0"/>
              </a:spcBef>
              <a:spcAft>
                <a:spcPts val="0"/>
              </a:spcAft>
              <a:buNone/>
              <a:defRPr sz="2400" b="0" i="0" u="none" strike="noStrike" cap="none" baseline="0">
                <a:solidFill>
                  <a:schemeClr val="lt2"/>
                </a:solidFill>
                <a:latin typeface="Arial"/>
                <a:ea typeface="Arial"/>
                <a:cs typeface="Arial"/>
                <a:sym typeface="Arial"/>
              </a:defRPr>
            </a:lvl2pPr>
            <a:lvl3pPr marL="0" marR="0" indent="0" algn="l" rtl="0">
              <a:spcBef>
                <a:spcPts val="0"/>
              </a:spcBef>
              <a:spcAft>
                <a:spcPts val="0"/>
              </a:spcAft>
              <a:defRPr sz="2400" b="0" i="0" u="none" strike="noStrike" cap="none" baseline="0">
                <a:solidFill>
                  <a:schemeClr val="lt2"/>
                </a:solidFill>
                <a:latin typeface="Arial"/>
                <a:ea typeface="Arial"/>
                <a:cs typeface="Arial"/>
                <a:sym typeface="Arial"/>
              </a:defRPr>
            </a:lvl3pPr>
            <a:lvl4pPr marL="0" marR="0" indent="0" algn="l" rtl="0">
              <a:spcBef>
                <a:spcPts val="0"/>
              </a:spcBef>
              <a:spcAft>
                <a:spcPts val="0"/>
              </a:spcAft>
              <a:defRPr sz="2400" b="0" i="0" u="none" strike="noStrike" cap="none" baseline="0">
                <a:solidFill>
                  <a:schemeClr val="lt2"/>
                </a:solidFill>
                <a:latin typeface="Arial"/>
                <a:ea typeface="Arial"/>
                <a:cs typeface="Arial"/>
                <a:sym typeface="Arial"/>
              </a:defRPr>
            </a:lvl4pPr>
            <a:lvl5pPr marL="0" marR="0" indent="0" algn="l" rtl="0">
              <a:spcBef>
                <a:spcPts val="0"/>
              </a:spcBef>
              <a:spcAft>
                <a:spcPts val="0"/>
              </a:spcAft>
              <a:defRPr sz="2400" b="0" i="0" u="none" strike="noStrike" cap="none" baseline="0">
                <a:solidFill>
                  <a:schemeClr val="lt2"/>
                </a:solidFill>
                <a:latin typeface="Arial"/>
                <a:ea typeface="Arial"/>
                <a:cs typeface="Arial"/>
                <a:sym typeface="Arial"/>
              </a:defRPr>
            </a:lvl5pPr>
            <a:lvl6pPr marL="457200" marR="0" indent="0" algn="l" rtl="0">
              <a:spcBef>
                <a:spcPts val="0"/>
              </a:spcBef>
              <a:spcAft>
                <a:spcPts val="0"/>
              </a:spcAft>
              <a:defRPr sz="2400" b="0" i="0" u="none" strike="noStrike" cap="none" baseline="0">
                <a:solidFill>
                  <a:schemeClr val="lt2"/>
                </a:solidFill>
                <a:latin typeface="Arial"/>
                <a:ea typeface="Arial"/>
                <a:cs typeface="Arial"/>
                <a:sym typeface="Arial"/>
              </a:defRPr>
            </a:lvl6pPr>
            <a:lvl7pPr marL="914400" marR="0" indent="0" algn="l" rtl="0">
              <a:spcBef>
                <a:spcPts val="0"/>
              </a:spcBef>
              <a:spcAft>
                <a:spcPts val="0"/>
              </a:spcAft>
              <a:defRPr sz="2400" b="0" i="0" u="none" strike="noStrike" cap="none" baseline="0">
                <a:solidFill>
                  <a:schemeClr val="lt2"/>
                </a:solidFill>
                <a:latin typeface="Arial"/>
                <a:ea typeface="Arial"/>
                <a:cs typeface="Arial"/>
                <a:sym typeface="Arial"/>
              </a:defRPr>
            </a:lvl7pPr>
            <a:lvl8pPr marL="1371600" marR="0" indent="0" algn="l" rtl="0">
              <a:spcBef>
                <a:spcPts val="0"/>
              </a:spcBef>
              <a:spcAft>
                <a:spcPts val="0"/>
              </a:spcAft>
              <a:defRPr sz="2400" b="0" i="0" u="none" strike="noStrike" cap="none" baseline="0">
                <a:solidFill>
                  <a:schemeClr val="lt2"/>
                </a:solidFill>
                <a:latin typeface="Arial"/>
                <a:ea typeface="Arial"/>
                <a:cs typeface="Arial"/>
                <a:sym typeface="Arial"/>
              </a:defRPr>
            </a:lvl8pPr>
            <a:lvl9pPr marL="1828800" marR="0" indent="0" algn="l" rtl="0">
              <a:spcBef>
                <a:spcPts val="0"/>
              </a:spcBef>
              <a:spcAft>
                <a:spcPts val="0"/>
              </a:spcAft>
              <a:defRPr sz="2400" b="0" i="0" u="none" strike="noStrike" cap="none" baseline="0">
                <a:solidFill>
                  <a:schemeClr val="lt2"/>
                </a:solidFill>
                <a:latin typeface="Arial"/>
                <a:ea typeface="Arial"/>
                <a:cs typeface="Arial"/>
                <a:sym typeface="Arial"/>
              </a:defRPr>
            </a:lvl9pPr>
          </a:lstStyle>
          <a:p>
            <a:pPr algn="ctr"/>
            <a:r>
              <a:rPr lang="en-AU" sz="4000" dirty="0" smtClean="0">
                <a:solidFill>
                  <a:srgbClr val="DA0202"/>
                </a:solidFill>
                <a:latin typeface="Rockwell"/>
                <a:cs typeface="Rockwell"/>
              </a:rPr>
              <a:t>The University</a:t>
            </a:r>
            <a:endParaRPr lang="en-AU" sz="4000" dirty="0">
              <a:solidFill>
                <a:srgbClr val="DA0202"/>
              </a:solidFill>
              <a:latin typeface="Rockwell"/>
              <a:cs typeface="Rockwell"/>
            </a:endParaRPr>
          </a:p>
        </p:txBody>
      </p:sp>
      <p:sp>
        <p:nvSpPr>
          <p:cNvPr id="2" name="Title 1"/>
          <p:cNvSpPr>
            <a:spLocks noGrp="1"/>
          </p:cNvSpPr>
          <p:nvPr>
            <p:ph type="title"/>
          </p:nvPr>
        </p:nvSpPr>
        <p:spPr>
          <a:xfrm>
            <a:off x="982133" y="842627"/>
            <a:ext cx="7554416" cy="719286"/>
          </a:xfrm>
        </p:spPr>
        <p:txBody>
          <a:bodyPr/>
          <a:lstStyle/>
          <a:p>
            <a:pPr algn="ctr"/>
            <a:r>
              <a:rPr lang="en-AU" sz="3200" dirty="0" smtClean="0">
                <a:solidFill>
                  <a:schemeClr val="tx1"/>
                </a:solidFill>
              </a:rPr>
              <a:t>a community of scholars</a:t>
            </a:r>
            <a:endParaRPr lang="en-AU" sz="3200" dirty="0">
              <a:solidFill>
                <a:schemeClr val="tx1"/>
              </a:solidFill>
            </a:endParaRPr>
          </a:p>
        </p:txBody>
      </p:sp>
    </p:spTree>
    <p:extLst>
      <p:ext uri="{BB962C8B-B14F-4D97-AF65-F5344CB8AC3E}">
        <p14:creationId xmlns:p14="http://schemas.microsoft.com/office/powerpoint/2010/main" val="37386277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ilo"/>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6268" y="2235200"/>
            <a:ext cx="9618135" cy="2698042"/>
          </a:xfrm>
          <a:prstGeom prst="rect">
            <a:avLst/>
          </a:prstGeom>
        </p:spPr>
      </p:pic>
      <p:sp>
        <p:nvSpPr>
          <p:cNvPr id="4" name="TextBox 3"/>
          <p:cNvSpPr txBox="1"/>
          <p:nvPr/>
        </p:nvSpPr>
        <p:spPr>
          <a:xfrm>
            <a:off x="73467" y="1557004"/>
            <a:ext cx="6366046" cy="338554"/>
          </a:xfrm>
          <a:prstGeom prst="rect">
            <a:avLst/>
          </a:prstGeom>
          <a:noFill/>
        </p:spPr>
        <p:txBody>
          <a:bodyPr wrap="none" rtlCol="0">
            <a:spAutoFit/>
          </a:bodyPr>
          <a:lstStyle/>
          <a:p>
            <a:r>
              <a:rPr lang="en-US" sz="1600" dirty="0" smtClean="0"/>
              <a:t>Information silos make it hard for researchers to find what they need</a:t>
            </a:r>
            <a:endParaRPr lang="en-US" sz="1600" dirty="0"/>
          </a:p>
        </p:txBody>
      </p:sp>
      <p:sp>
        <p:nvSpPr>
          <p:cNvPr id="5" name="TextBox 4"/>
          <p:cNvSpPr txBox="1"/>
          <p:nvPr/>
        </p:nvSpPr>
        <p:spPr>
          <a:xfrm>
            <a:off x="217210" y="5067737"/>
            <a:ext cx="3954929" cy="1600438"/>
          </a:xfrm>
          <a:prstGeom prst="rect">
            <a:avLst/>
          </a:prstGeom>
          <a:noFill/>
        </p:spPr>
        <p:txBody>
          <a:bodyPr wrap="none" rtlCol="0">
            <a:spAutoFit/>
          </a:bodyPr>
          <a:lstStyle/>
          <a:p>
            <a:r>
              <a:rPr lang="en-US" dirty="0" smtClean="0">
                <a:solidFill>
                  <a:srgbClr val="0000FF"/>
                </a:solidFill>
              </a:rPr>
              <a:t>Griffith Research Online publications repository</a:t>
            </a:r>
          </a:p>
          <a:p>
            <a:endParaRPr lang="en-US" dirty="0"/>
          </a:p>
          <a:p>
            <a:r>
              <a:rPr lang="en-US" dirty="0" smtClean="0">
                <a:solidFill>
                  <a:srgbClr val="FF6600"/>
                </a:solidFill>
              </a:rPr>
              <a:t>Griffith Research Data repository</a:t>
            </a:r>
          </a:p>
          <a:p>
            <a:endParaRPr lang="en-US" dirty="0"/>
          </a:p>
          <a:p>
            <a:r>
              <a:rPr lang="en-US" dirty="0" smtClean="0">
                <a:solidFill>
                  <a:srgbClr val="0000FF"/>
                </a:solidFill>
              </a:rPr>
              <a:t>Griffith theses repository</a:t>
            </a:r>
          </a:p>
          <a:p>
            <a:endParaRPr lang="en-US" dirty="0">
              <a:solidFill>
                <a:srgbClr val="008000"/>
              </a:solidFill>
            </a:endParaRPr>
          </a:p>
          <a:p>
            <a:r>
              <a:rPr lang="en-US" dirty="0">
                <a:solidFill>
                  <a:srgbClr val="FF6600"/>
                </a:solidFill>
              </a:rPr>
              <a:t>Griffith HR </a:t>
            </a:r>
            <a:r>
              <a:rPr lang="en-US" dirty="0" smtClean="0">
                <a:solidFill>
                  <a:srgbClr val="FF6600"/>
                </a:solidFill>
              </a:rPr>
              <a:t>database</a:t>
            </a:r>
            <a:endParaRPr lang="en-US" dirty="0">
              <a:solidFill>
                <a:srgbClr val="FF6600"/>
              </a:solidFill>
            </a:endParaRPr>
          </a:p>
        </p:txBody>
      </p:sp>
      <p:sp>
        <p:nvSpPr>
          <p:cNvPr id="6" name="TextBox 5"/>
          <p:cNvSpPr txBox="1"/>
          <p:nvPr/>
        </p:nvSpPr>
        <p:spPr>
          <a:xfrm>
            <a:off x="4506318" y="5054407"/>
            <a:ext cx="2958888" cy="1600438"/>
          </a:xfrm>
          <a:prstGeom prst="rect">
            <a:avLst/>
          </a:prstGeom>
          <a:noFill/>
        </p:spPr>
        <p:txBody>
          <a:bodyPr wrap="none" rtlCol="0">
            <a:spAutoFit/>
          </a:bodyPr>
          <a:lstStyle/>
          <a:p>
            <a:r>
              <a:rPr lang="en-US" dirty="0" smtClean="0">
                <a:solidFill>
                  <a:srgbClr val="008000"/>
                </a:solidFill>
              </a:rPr>
              <a:t>Research Administration Database</a:t>
            </a:r>
          </a:p>
          <a:p>
            <a:endParaRPr lang="en-US" dirty="0"/>
          </a:p>
          <a:p>
            <a:r>
              <a:rPr lang="en-US" dirty="0" smtClean="0">
                <a:solidFill>
                  <a:srgbClr val="FF0000"/>
                </a:solidFill>
              </a:rPr>
              <a:t>Media Experts        </a:t>
            </a:r>
          </a:p>
          <a:p>
            <a:endParaRPr lang="en-US" dirty="0">
              <a:solidFill>
                <a:srgbClr val="FF0000"/>
              </a:solidFill>
            </a:endParaRPr>
          </a:p>
          <a:p>
            <a:r>
              <a:rPr lang="en-US" dirty="0" smtClean="0">
                <a:solidFill>
                  <a:srgbClr val="008000"/>
                </a:solidFill>
              </a:rPr>
              <a:t>Research Experts</a:t>
            </a:r>
          </a:p>
          <a:p>
            <a:endParaRPr lang="en-US" dirty="0"/>
          </a:p>
          <a:p>
            <a:r>
              <a:rPr lang="en-US" dirty="0" smtClean="0">
                <a:solidFill>
                  <a:srgbClr val="FF0000"/>
                </a:solidFill>
              </a:rPr>
              <a:t>Staff profile pages</a:t>
            </a:r>
            <a:endParaRPr lang="en-US" dirty="0">
              <a:solidFill>
                <a:srgbClr val="FF0000"/>
              </a:solidFill>
            </a:endParaRPr>
          </a:p>
        </p:txBody>
      </p:sp>
      <p:sp>
        <p:nvSpPr>
          <p:cNvPr id="7" name="TextBox 6"/>
          <p:cNvSpPr txBox="1"/>
          <p:nvPr/>
        </p:nvSpPr>
        <p:spPr>
          <a:xfrm>
            <a:off x="73467" y="818171"/>
            <a:ext cx="5912295" cy="523220"/>
          </a:xfrm>
          <a:prstGeom prst="rect">
            <a:avLst/>
          </a:prstGeom>
          <a:noFill/>
        </p:spPr>
        <p:txBody>
          <a:bodyPr wrap="none" rtlCol="0">
            <a:spAutoFit/>
          </a:bodyPr>
          <a:lstStyle/>
          <a:p>
            <a:r>
              <a:rPr lang="en-US" sz="2800" dirty="0" smtClean="0">
                <a:latin typeface="Rockwell"/>
                <a:cs typeface="Rockwell"/>
              </a:rPr>
              <a:t>How does the Research Hub work?</a:t>
            </a:r>
            <a:endParaRPr lang="en-US" sz="2800" dirty="0">
              <a:latin typeface="Rockwell"/>
              <a:cs typeface="Rockwell"/>
            </a:endParaRPr>
          </a:p>
        </p:txBody>
      </p:sp>
    </p:spTree>
    <p:extLst>
      <p:ext uri="{BB962C8B-B14F-4D97-AF65-F5344CB8AC3E}">
        <p14:creationId xmlns:p14="http://schemas.microsoft.com/office/powerpoint/2010/main" val="355999187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467" y="818171"/>
            <a:ext cx="5912295" cy="523220"/>
          </a:xfrm>
          <a:prstGeom prst="rect">
            <a:avLst/>
          </a:prstGeom>
          <a:noFill/>
        </p:spPr>
        <p:txBody>
          <a:bodyPr wrap="none" rtlCol="0">
            <a:spAutoFit/>
          </a:bodyPr>
          <a:lstStyle/>
          <a:p>
            <a:r>
              <a:rPr lang="en-US" sz="2800" dirty="0" smtClean="0">
                <a:latin typeface="Rockwell"/>
                <a:cs typeface="Rockwell"/>
              </a:rPr>
              <a:t>How does the Research Hub work?</a:t>
            </a:r>
            <a:endParaRPr lang="en-US" sz="2800" dirty="0">
              <a:latin typeface="Rockwell"/>
              <a:cs typeface="Rockwell"/>
            </a:endParaRPr>
          </a:p>
        </p:txBody>
      </p:sp>
      <p:sp>
        <p:nvSpPr>
          <p:cNvPr id="5" name="TextBox 4"/>
          <p:cNvSpPr txBox="1"/>
          <p:nvPr/>
        </p:nvSpPr>
        <p:spPr>
          <a:xfrm>
            <a:off x="4952189" y="1158736"/>
            <a:ext cx="3853145" cy="738664"/>
          </a:xfrm>
          <a:prstGeom prst="rect">
            <a:avLst/>
          </a:prstGeom>
          <a:noFill/>
        </p:spPr>
        <p:txBody>
          <a:bodyPr wrap="square" rtlCol="0">
            <a:spAutoFit/>
          </a:bodyPr>
          <a:lstStyle/>
          <a:p>
            <a:r>
              <a:rPr lang="en-US" dirty="0" smtClean="0"/>
              <a:t>.</a:t>
            </a:r>
          </a:p>
          <a:p>
            <a:endParaRPr lang="en-US" dirty="0" smtClean="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6" y="1341391"/>
            <a:ext cx="9070533" cy="5450365"/>
          </a:xfrm>
          <a:prstGeom prst="rect">
            <a:avLst/>
          </a:prstGeom>
        </p:spPr>
      </p:pic>
    </p:spTree>
    <p:extLst>
      <p:ext uri="{BB962C8B-B14F-4D97-AF65-F5344CB8AC3E}">
        <p14:creationId xmlns:p14="http://schemas.microsoft.com/office/powerpoint/2010/main" val="32877057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46581" y="1614822"/>
            <a:ext cx="4643499" cy="2062103"/>
          </a:xfrm>
          <a:prstGeom prst="rect">
            <a:avLst/>
          </a:prstGeom>
          <a:noFill/>
        </p:spPr>
        <p:txBody>
          <a:bodyPr wrap="square" rtlCol="0">
            <a:spAutoFit/>
          </a:bodyPr>
          <a:lstStyle/>
          <a:p>
            <a:pPr marL="285750" indent="-285750">
              <a:buFont typeface="Wingdings" charset="2"/>
              <a:buChar char="Ø"/>
            </a:pPr>
            <a:r>
              <a:rPr lang="en-US" sz="1600" dirty="0" smtClean="0"/>
              <a:t>Research data collection records are harvested from the Hub into Research Data Australia.</a:t>
            </a:r>
          </a:p>
          <a:p>
            <a:pPr marL="285750" indent="-285750">
              <a:buFont typeface="Wingdings" charset="2"/>
              <a:buChar char="Ø"/>
            </a:pPr>
            <a:endParaRPr lang="en-US" sz="1600" dirty="0"/>
          </a:p>
          <a:p>
            <a:pPr marL="285750" indent="-285750">
              <a:buFont typeface="Wingdings" charset="2"/>
              <a:buChar char="Ø"/>
            </a:pPr>
            <a:r>
              <a:rPr lang="en-US" sz="1600" dirty="0" smtClean="0"/>
              <a:t>Enhanced ‘Gold Standard’ metadata for data collections is provided in RIF-CS.</a:t>
            </a:r>
          </a:p>
          <a:p>
            <a:endParaRPr lang="en-US" sz="1600" dirty="0"/>
          </a:p>
          <a:p>
            <a:endParaRPr lang="en-US" sz="1600" dirty="0" smtClean="0"/>
          </a:p>
        </p:txBody>
      </p:sp>
      <p:pic>
        <p:nvPicPr>
          <p:cNvPr id="5" name="Picture 4" descr="Screen shot 2013-08-06 at 3.10.1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763" y="1594231"/>
            <a:ext cx="3171946" cy="5014520"/>
          </a:xfrm>
          <a:prstGeom prst="rect">
            <a:avLst/>
          </a:prstGeom>
          <a:ln w="9525" cmpd="sng">
            <a:solidFill>
              <a:schemeClr val="tx1"/>
            </a:solidFill>
          </a:ln>
          <a:scene3d>
            <a:camera prst="orthographicFront"/>
            <a:lightRig rig="threePt" dir="t"/>
          </a:scene3d>
          <a:sp3d>
            <a:bevelT prst="angle"/>
          </a:sp3d>
        </p:spPr>
      </p:pic>
      <p:pic>
        <p:nvPicPr>
          <p:cNvPr id="6" name="Picture 5" descr="Screen shot 2013-08-06 at 3.10.58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25272" y="3884640"/>
            <a:ext cx="4564808" cy="974590"/>
          </a:xfrm>
          <a:prstGeom prst="rect">
            <a:avLst/>
          </a:prstGeom>
          <a:ln w="6350" cmpd="sng">
            <a:solidFill>
              <a:schemeClr val="tx1"/>
            </a:solidFill>
          </a:ln>
        </p:spPr>
      </p:pic>
      <p:sp>
        <p:nvSpPr>
          <p:cNvPr id="7" name="TextBox 6"/>
          <p:cNvSpPr txBox="1"/>
          <p:nvPr/>
        </p:nvSpPr>
        <p:spPr>
          <a:xfrm>
            <a:off x="73467" y="818171"/>
            <a:ext cx="5912295" cy="523220"/>
          </a:xfrm>
          <a:prstGeom prst="rect">
            <a:avLst/>
          </a:prstGeom>
          <a:noFill/>
        </p:spPr>
        <p:txBody>
          <a:bodyPr wrap="none" rtlCol="0">
            <a:spAutoFit/>
          </a:bodyPr>
          <a:lstStyle/>
          <a:p>
            <a:r>
              <a:rPr lang="en-US" sz="2800" dirty="0" smtClean="0">
                <a:latin typeface="Rockwell"/>
                <a:cs typeface="Rockwell"/>
              </a:rPr>
              <a:t>How does the Research Hub work?</a:t>
            </a:r>
            <a:endParaRPr lang="en-US" sz="2800" dirty="0">
              <a:latin typeface="Rockwell"/>
              <a:cs typeface="Rockwell"/>
            </a:endParaRPr>
          </a:p>
        </p:txBody>
      </p:sp>
    </p:spTree>
    <p:extLst>
      <p:ext uri="{BB962C8B-B14F-4D97-AF65-F5344CB8AC3E}">
        <p14:creationId xmlns:p14="http://schemas.microsoft.com/office/powerpoint/2010/main" val="57376438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4-02 at 1.47.52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1797" y="1341391"/>
            <a:ext cx="7931167" cy="4686876"/>
          </a:xfrm>
          <a:prstGeom prst="rect">
            <a:avLst/>
          </a:prstGeom>
        </p:spPr>
      </p:pic>
      <p:sp>
        <p:nvSpPr>
          <p:cNvPr id="4" name="TextBox 3"/>
          <p:cNvSpPr txBox="1"/>
          <p:nvPr/>
        </p:nvSpPr>
        <p:spPr>
          <a:xfrm>
            <a:off x="641797" y="6255728"/>
            <a:ext cx="7775969" cy="307777"/>
          </a:xfrm>
          <a:prstGeom prst="rect">
            <a:avLst/>
          </a:prstGeom>
          <a:noFill/>
        </p:spPr>
        <p:txBody>
          <a:bodyPr wrap="square" rtlCol="0">
            <a:spAutoFit/>
          </a:bodyPr>
          <a:lstStyle/>
          <a:p>
            <a:r>
              <a:rPr lang="en-US" dirty="0" smtClean="0"/>
              <a:t>Party records are harvested from the Hub into the National Library of Australia’s Trove service.</a:t>
            </a:r>
            <a:endParaRPr lang="en-US" dirty="0"/>
          </a:p>
        </p:txBody>
      </p:sp>
      <p:sp>
        <p:nvSpPr>
          <p:cNvPr id="5" name="TextBox 4"/>
          <p:cNvSpPr txBox="1"/>
          <p:nvPr/>
        </p:nvSpPr>
        <p:spPr>
          <a:xfrm>
            <a:off x="73467" y="818171"/>
            <a:ext cx="5912295" cy="523220"/>
          </a:xfrm>
          <a:prstGeom prst="rect">
            <a:avLst/>
          </a:prstGeom>
          <a:noFill/>
        </p:spPr>
        <p:txBody>
          <a:bodyPr wrap="none" rtlCol="0">
            <a:spAutoFit/>
          </a:bodyPr>
          <a:lstStyle/>
          <a:p>
            <a:r>
              <a:rPr lang="en-US" sz="2800" dirty="0" smtClean="0">
                <a:latin typeface="Rockwell"/>
                <a:cs typeface="Rockwell"/>
              </a:rPr>
              <a:t>How does the Research Hub work?</a:t>
            </a:r>
            <a:endParaRPr lang="en-US" sz="2800" dirty="0">
              <a:latin typeface="Rockwell"/>
              <a:cs typeface="Rockwell"/>
            </a:endParaRPr>
          </a:p>
        </p:txBody>
      </p:sp>
    </p:spTree>
    <p:extLst>
      <p:ext uri="{BB962C8B-B14F-4D97-AF65-F5344CB8AC3E}">
        <p14:creationId xmlns:p14="http://schemas.microsoft.com/office/powerpoint/2010/main" val="279835729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98903" y="1664318"/>
            <a:ext cx="5448139" cy="1549142"/>
          </a:xfrm>
          <a:prstGeom prst="rect">
            <a:avLst/>
          </a:prstGeom>
          <a:noFill/>
          <a:ln>
            <a:solidFill>
              <a:schemeClr val="accent1">
                <a:lumMod val="25000"/>
              </a:schemeClr>
            </a:solidFill>
          </a:ln>
        </p:spPr>
        <p:txBody>
          <a:bodyPr wrap="square" rtlCol="0">
            <a:spAutoFit/>
          </a:bodyPr>
          <a:lstStyle/>
          <a:p>
            <a:pPr>
              <a:lnSpc>
                <a:spcPct val="150000"/>
              </a:lnSpc>
            </a:pPr>
            <a:r>
              <a:rPr lang="en-US" sz="1600" dirty="0" smtClean="0"/>
              <a:t>VIVO </a:t>
            </a:r>
            <a:r>
              <a:rPr lang="en-US" sz="1600" dirty="0"/>
              <a:t>is an open source semantic web application originally developed </a:t>
            </a:r>
            <a:r>
              <a:rPr lang="en-US" sz="1600" dirty="0" smtClean="0"/>
              <a:t>in </a:t>
            </a:r>
            <a:r>
              <a:rPr lang="en-US" sz="1600" dirty="0"/>
              <a:t>2004 </a:t>
            </a:r>
            <a:r>
              <a:rPr lang="en-US" sz="1600" dirty="0" smtClean="0"/>
              <a:t>at Cornell University. </a:t>
            </a:r>
            <a:r>
              <a:rPr lang="en-US" sz="1600" dirty="0"/>
              <a:t>It </a:t>
            </a:r>
            <a:r>
              <a:rPr lang="en-US" sz="1600" dirty="0" smtClean="0"/>
              <a:t>enables the discovery </a:t>
            </a:r>
            <a:r>
              <a:rPr lang="en-US" sz="1600" dirty="0"/>
              <a:t>of research and </a:t>
            </a:r>
            <a:r>
              <a:rPr lang="en-US" sz="1600" dirty="0" smtClean="0"/>
              <a:t>scholarship </a:t>
            </a:r>
            <a:r>
              <a:rPr lang="en-US" sz="1600" dirty="0"/>
              <a:t>across disciplines at that institution and </a:t>
            </a:r>
            <a:r>
              <a:rPr lang="en-US" sz="1600" dirty="0" smtClean="0"/>
              <a:t>beyond.</a:t>
            </a:r>
            <a:endParaRPr lang="en-US" sz="1600" dirty="0"/>
          </a:p>
        </p:txBody>
      </p:sp>
      <p:pic>
        <p:nvPicPr>
          <p:cNvPr id="5" name="Picture 4" descr="Screen shot 2013-08-01 at 1.16.0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2692" y="1664318"/>
            <a:ext cx="2719433" cy="1353272"/>
          </a:xfrm>
          <a:prstGeom prst="rect">
            <a:avLst/>
          </a:prstGeom>
        </p:spPr>
      </p:pic>
      <p:sp>
        <p:nvSpPr>
          <p:cNvPr id="4" name="TextBox 3"/>
          <p:cNvSpPr txBox="1"/>
          <p:nvPr/>
        </p:nvSpPr>
        <p:spPr>
          <a:xfrm>
            <a:off x="819179" y="3460673"/>
            <a:ext cx="7599491" cy="3354765"/>
          </a:xfrm>
          <a:prstGeom prst="rect">
            <a:avLst/>
          </a:prstGeom>
          <a:noFill/>
        </p:spPr>
        <p:txBody>
          <a:bodyPr wrap="square" rtlCol="0">
            <a:spAutoFit/>
          </a:bodyPr>
          <a:lstStyle/>
          <a:p>
            <a:r>
              <a:rPr lang="en-US" sz="2800" dirty="0" smtClean="0">
                <a:solidFill>
                  <a:srgbClr val="DA0202"/>
                </a:solidFill>
              </a:rPr>
              <a:t>RDF Triple Store</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Example: </a:t>
            </a:r>
            <a:r>
              <a:rPr lang="en-US" dirty="0" smtClean="0">
                <a:solidFill>
                  <a:srgbClr val="008000"/>
                </a:solidFill>
              </a:rPr>
              <a:t>This researcher (name) </a:t>
            </a:r>
            <a:r>
              <a:rPr lang="en-US" dirty="0" smtClean="0"/>
              <a:t>– </a:t>
            </a:r>
            <a:r>
              <a:rPr lang="en-US" dirty="0" smtClean="0">
                <a:solidFill>
                  <a:srgbClr val="0000FF"/>
                </a:solidFill>
              </a:rPr>
              <a:t>is owner of </a:t>
            </a:r>
            <a:r>
              <a:rPr lang="en-US" dirty="0" smtClean="0"/>
              <a:t>– </a:t>
            </a:r>
            <a:r>
              <a:rPr lang="en-US" dirty="0" smtClean="0">
                <a:solidFill>
                  <a:srgbClr val="FF6600"/>
                </a:solidFill>
              </a:rPr>
              <a:t>this research data collection</a:t>
            </a:r>
          </a:p>
          <a:p>
            <a:endParaRPr lang="en-US" dirty="0"/>
          </a:p>
          <a:p>
            <a:endParaRPr lang="en-US" dirty="0" smtClean="0"/>
          </a:p>
          <a:p>
            <a:r>
              <a:rPr lang="en-US" sz="1600" dirty="0" smtClean="0"/>
              <a:t>				</a:t>
            </a:r>
          </a:p>
        </p:txBody>
      </p:sp>
      <p:pic>
        <p:nvPicPr>
          <p:cNvPr id="7" name="Picture 6"/>
          <p:cNvPicPr>
            <a:picLocks noChangeAspect="1"/>
          </p:cNvPicPr>
          <p:nvPr/>
        </p:nvPicPr>
        <p:blipFill>
          <a:blip r:embed="rId4"/>
          <a:stretch>
            <a:fillRect/>
          </a:stretch>
        </p:blipFill>
        <p:spPr>
          <a:xfrm>
            <a:off x="1834101" y="4162442"/>
            <a:ext cx="5260824" cy="1449747"/>
          </a:xfrm>
          <a:prstGeom prst="rect">
            <a:avLst/>
          </a:prstGeom>
        </p:spPr>
      </p:pic>
      <p:sp>
        <p:nvSpPr>
          <p:cNvPr id="8" name="TextBox 7"/>
          <p:cNvSpPr txBox="1"/>
          <p:nvPr/>
        </p:nvSpPr>
        <p:spPr>
          <a:xfrm>
            <a:off x="73467" y="818171"/>
            <a:ext cx="5912295" cy="523220"/>
          </a:xfrm>
          <a:prstGeom prst="rect">
            <a:avLst/>
          </a:prstGeom>
          <a:noFill/>
        </p:spPr>
        <p:txBody>
          <a:bodyPr wrap="none" rtlCol="0">
            <a:spAutoFit/>
          </a:bodyPr>
          <a:lstStyle/>
          <a:p>
            <a:r>
              <a:rPr lang="en-US" sz="2800" dirty="0" smtClean="0">
                <a:latin typeface="Rockwell"/>
                <a:cs typeface="Rockwell"/>
              </a:rPr>
              <a:t>How does the Research Hub work?</a:t>
            </a:r>
            <a:endParaRPr lang="en-US" sz="2800" dirty="0">
              <a:latin typeface="Rockwell"/>
              <a:cs typeface="Rockwell"/>
            </a:endParaRPr>
          </a:p>
        </p:txBody>
      </p:sp>
    </p:spTree>
    <p:extLst>
      <p:ext uri="{BB962C8B-B14F-4D97-AF65-F5344CB8AC3E}">
        <p14:creationId xmlns:p14="http://schemas.microsoft.com/office/powerpoint/2010/main" val="151769436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4633" y="1595020"/>
            <a:ext cx="7599491" cy="5016759"/>
          </a:xfrm>
          <a:prstGeom prst="rect">
            <a:avLst/>
          </a:prstGeom>
          <a:noFill/>
        </p:spPr>
        <p:txBody>
          <a:bodyPr wrap="square" rtlCol="0">
            <a:spAutoFit/>
          </a:bodyPr>
          <a:lstStyle/>
          <a:p>
            <a:r>
              <a:rPr lang="en-US" sz="1600" dirty="0" smtClean="0"/>
              <a:t>The Hub uses the ANDS-VITRO ontology: </a:t>
            </a:r>
            <a:r>
              <a:rPr lang="en-US" sz="1600" dirty="0">
                <a:hlinkClick r:id="rId3"/>
              </a:rPr>
              <a:t>http://purl.org/ands/ontologies/vivo/</a:t>
            </a:r>
            <a:r>
              <a:rPr lang="en-US" sz="1600" dirty="0"/>
              <a:t> </a:t>
            </a:r>
          </a:p>
          <a:p>
            <a:endParaRPr lang="en-US" sz="1600" dirty="0" smtClean="0"/>
          </a:p>
          <a:p>
            <a:endParaRPr lang="en-US" sz="1600" dirty="0"/>
          </a:p>
          <a:p>
            <a:endParaRPr lang="en-US" sz="1600" dirty="0" smtClean="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r>
              <a:rPr lang="en-US" sz="1600" dirty="0" smtClean="0"/>
              <a:t>Griffith </a:t>
            </a:r>
            <a:r>
              <a:rPr lang="en-US" sz="1600" dirty="0"/>
              <a:t>University has made all VIVO </a:t>
            </a:r>
            <a:r>
              <a:rPr lang="en-US" sz="1600" dirty="0" err="1"/>
              <a:t>customisations</a:t>
            </a:r>
            <a:r>
              <a:rPr lang="en-US" sz="1600" dirty="0"/>
              <a:t> available as open source code</a:t>
            </a:r>
            <a:r>
              <a:rPr lang="en-US" sz="1600" dirty="0" smtClean="0"/>
              <a:t>: </a:t>
            </a:r>
            <a:r>
              <a:rPr lang="en-US" sz="1600" dirty="0">
                <a:hlinkClick r:id="rId4"/>
              </a:rPr>
              <a:t>https://github.com/gu-eresearch/VIVO</a:t>
            </a:r>
            <a:endParaRPr lang="en-US" sz="1600" dirty="0"/>
          </a:p>
        </p:txBody>
      </p:sp>
      <p:pic>
        <p:nvPicPr>
          <p:cNvPr id="5" name="Picture 4" descr="wolski-fig1.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35596" y="2404533"/>
            <a:ext cx="5264157" cy="3222360"/>
          </a:xfrm>
          <a:prstGeom prst="rect">
            <a:avLst/>
          </a:prstGeom>
        </p:spPr>
      </p:pic>
      <p:sp>
        <p:nvSpPr>
          <p:cNvPr id="6" name="TextBox 5"/>
          <p:cNvSpPr txBox="1"/>
          <p:nvPr/>
        </p:nvSpPr>
        <p:spPr>
          <a:xfrm>
            <a:off x="73467" y="818171"/>
            <a:ext cx="5912295" cy="523220"/>
          </a:xfrm>
          <a:prstGeom prst="rect">
            <a:avLst/>
          </a:prstGeom>
          <a:noFill/>
        </p:spPr>
        <p:txBody>
          <a:bodyPr wrap="none" rtlCol="0">
            <a:spAutoFit/>
          </a:bodyPr>
          <a:lstStyle/>
          <a:p>
            <a:r>
              <a:rPr lang="en-US" sz="2800" dirty="0" smtClean="0">
                <a:latin typeface="Rockwell"/>
                <a:cs typeface="Rockwell"/>
              </a:rPr>
              <a:t>How does the Research Hub work?</a:t>
            </a:r>
            <a:endParaRPr lang="en-US" sz="2800" dirty="0">
              <a:latin typeface="Rockwell"/>
              <a:cs typeface="Rockwell"/>
            </a:endParaRPr>
          </a:p>
        </p:txBody>
      </p:sp>
    </p:spTree>
    <p:extLst>
      <p:ext uri="{BB962C8B-B14F-4D97-AF65-F5344CB8AC3E}">
        <p14:creationId xmlns:p14="http://schemas.microsoft.com/office/powerpoint/2010/main" val="22257366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11359" y="6263998"/>
            <a:ext cx="3674403" cy="338554"/>
          </a:xfrm>
          <a:prstGeom prst="rect">
            <a:avLst/>
          </a:prstGeom>
          <a:noFill/>
        </p:spPr>
        <p:txBody>
          <a:bodyPr wrap="none" rtlCol="0">
            <a:spAutoFit/>
          </a:bodyPr>
          <a:lstStyle/>
          <a:p>
            <a:r>
              <a:rPr lang="en-US" sz="1600" dirty="0" smtClean="0"/>
              <a:t>The Research Hub is a self-edit model</a:t>
            </a:r>
            <a:endParaRPr lang="en-US" sz="1600" dirty="0"/>
          </a:p>
        </p:txBody>
      </p:sp>
      <p:pic>
        <p:nvPicPr>
          <p:cNvPr id="5" name="Picture 4" descr="Screen shot 2013-07-30 at 4.01.5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4379" y="2406252"/>
            <a:ext cx="4711861" cy="3640042"/>
          </a:xfrm>
          <a:prstGeom prst="rect">
            <a:avLst/>
          </a:prstGeom>
        </p:spPr>
      </p:pic>
      <p:pic>
        <p:nvPicPr>
          <p:cNvPr id="6" name="Picture 5" descr="Screen shot 2013-07-30 at 4.03.28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8724" y="3109434"/>
            <a:ext cx="3495590" cy="2388508"/>
          </a:xfrm>
          <a:prstGeom prst="rect">
            <a:avLst/>
          </a:prstGeom>
        </p:spPr>
      </p:pic>
      <p:pic>
        <p:nvPicPr>
          <p:cNvPr id="7" name="Picture 6" descr="Screen shot 2013-07-30 at 4.04.56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9878" y="1470883"/>
            <a:ext cx="4054501" cy="1064502"/>
          </a:xfrm>
          <a:prstGeom prst="rect">
            <a:avLst/>
          </a:prstGeom>
        </p:spPr>
      </p:pic>
      <p:sp>
        <p:nvSpPr>
          <p:cNvPr id="9" name="TextBox 8"/>
          <p:cNvSpPr txBox="1"/>
          <p:nvPr/>
        </p:nvSpPr>
        <p:spPr>
          <a:xfrm>
            <a:off x="73467" y="818171"/>
            <a:ext cx="5912295" cy="523220"/>
          </a:xfrm>
          <a:prstGeom prst="rect">
            <a:avLst/>
          </a:prstGeom>
          <a:noFill/>
        </p:spPr>
        <p:txBody>
          <a:bodyPr wrap="none" rtlCol="0">
            <a:spAutoFit/>
          </a:bodyPr>
          <a:lstStyle/>
          <a:p>
            <a:r>
              <a:rPr lang="en-US" sz="2800" dirty="0" smtClean="0">
                <a:latin typeface="Rockwell"/>
                <a:cs typeface="Rockwell"/>
              </a:rPr>
              <a:t>How does the Research Hub work?</a:t>
            </a:r>
            <a:endParaRPr lang="en-US" sz="2800" dirty="0">
              <a:latin typeface="Rockwell"/>
              <a:cs typeface="Rockwell"/>
            </a:endParaRPr>
          </a:p>
        </p:txBody>
      </p:sp>
    </p:spTree>
    <p:extLst>
      <p:ext uri="{BB962C8B-B14F-4D97-AF65-F5344CB8AC3E}">
        <p14:creationId xmlns:p14="http://schemas.microsoft.com/office/powerpoint/2010/main" val="24345512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8725" y="1758692"/>
            <a:ext cx="5362475" cy="2523768"/>
          </a:xfrm>
          <a:prstGeom prst="rect">
            <a:avLst/>
          </a:prstGeom>
          <a:noFill/>
        </p:spPr>
        <p:txBody>
          <a:bodyPr wrap="square" rtlCol="0">
            <a:spAutoFit/>
          </a:bodyPr>
          <a:lstStyle/>
          <a:p>
            <a:pPr marL="285750" indent="-285750">
              <a:buFont typeface="Wingdings" charset="2"/>
              <a:buChar char="ü"/>
            </a:pPr>
            <a:r>
              <a:rPr lang="en-US" sz="1600" dirty="0" smtClean="0"/>
              <a:t>Direct </a:t>
            </a:r>
            <a:r>
              <a:rPr lang="en-US" sz="1600" dirty="0"/>
              <a:t>alignment with the vision of Griffith University, INS </a:t>
            </a:r>
            <a:r>
              <a:rPr lang="en-US" sz="1600" dirty="0" smtClean="0"/>
              <a:t>and ANDS</a:t>
            </a:r>
            <a:r>
              <a:rPr lang="en-US" sz="1600" dirty="0"/>
              <a:t>. </a:t>
            </a:r>
          </a:p>
          <a:p>
            <a:pPr marL="285750" indent="-285750">
              <a:buFont typeface="Wingdings" charset="2"/>
              <a:buChar char="ü"/>
            </a:pPr>
            <a:r>
              <a:rPr lang="en-US" sz="1600" dirty="0" smtClean="0"/>
              <a:t>A single, comprehensive view of the university’s research outputs.</a:t>
            </a:r>
          </a:p>
          <a:p>
            <a:pPr marL="285750" indent="-285750">
              <a:buFont typeface="Wingdings" charset="2"/>
              <a:buChar char="ü"/>
            </a:pPr>
            <a:r>
              <a:rPr lang="en-AU" sz="1600" dirty="0" smtClean="0"/>
              <a:t>Showcase for Griffith researchers.</a:t>
            </a:r>
          </a:p>
          <a:p>
            <a:pPr marL="285750" indent="-285750">
              <a:buFont typeface="Wingdings" charset="2"/>
              <a:buChar char="ü"/>
            </a:pPr>
            <a:r>
              <a:rPr lang="en-AU" sz="1600" dirty="0" smtClean="0"/>
              <a:t>Substantial </a:t>
            </a:r>
            <a:r>
              <a:rPr lang="en-US" sz="1600" dirty="0"/>
              <a:t>web traffic.</a:t>
            </a:r>
          </a:p>
          <a:p>
            <a:pPr marL="285750" indent="-285750">
              <a:buFont typeface="Wingdings" charset="2"/>
              <a:buChar char="ü"/>
            </a:pPr>
            <a:r>
              <a:rPr lang="en-AU" sz="1600" dirty="0" smtClean="0"/>
              <a:t>Enter </a:t>
            </a:r>
            <a:r>
              <a:rPr lang="en-AU" sz="1600" dirty="0"/>
              <a:t>data once, use many times</a:t>
            </a:r>
            <a:r>
              <a:rPr lang="en-AU" sz="1600" dirty="0" smtClean="0"/>
              <a:t>.</a:t>
            </a:r>
          </a:p>
          <a:p>
            <a:pPr marL="285750" lvl="0" indent="-285750">
              <a:buFont typeface="Wingdings" charset="2"/>
              <a:buChar char="ü"/>
            </a:pPr>
            <a:r>
              <a:rPr lang="en-AU" sz="1600" dirty="0" smtClean="0"/>
              <a:t>Development of an ontology for research shared nationally and internationally.</a:t>
            </a:r>
          </a:p>
          <a:p>
            <a:endParaRPr lang="en-US" dirty="0"/>
          </a:p>
        </p:txBody>
      </p:sp>
      <p:sp>
        <p:nvSpPr>
          <p:cNvPr id="5" name="Shape 76"/>
          <p:cNvSpPr/>
          <p:nvPr/>
        </p:nvSpPr>
        <p:spPr>
          <a:xfrm>
            <a:off x="5791200" y="2489200"/>
            <a:ext cx="3081866" cy="2356108"/>
          </a:xfrm>
          <a:prstGeom prst="rect">
            <a:avLst/>
          </a:prstGeom>
          <a:blipFill>
            <a:blip r:embed="rId3" cstate="print"/>
            <a:stretch>
              <a:fillRect/>
            </a:stretch>
          </a:blipFill>
          <a:ln>
            <a:noFill/>
          </a:ln>
        </p:spPr>
      </p:sp>
      <p:sp>
        <p:nvSpPr>
          <p:cNvPr id="7" name="TextBox 6"/>
          <p:cNvSpPr txBox="1"/>
          <p:nvPr/>
        </p:nvSpPr>
        <p:spPr>
          <a:xfrm>
            <a:off x="73467" y="818171"/>
            <a:ext cx="4962016" cy="523220"/>
          </a:xfrm>
          <a:prstGeom prst="rect">
            <a:avLst/>
          </a:prstGeom>
          <a:noFill/>
        </p:spPr>
        <p:txBody>
          <a:bodyPr wrap="none" rtlCol="0">
            <a:spAutoFit/>
          </a:bodyPr>
          <a:lstStyle/>
          <a:p>
            <a:r>
              <a:rPr lang="en-US" sz="2800" dirty="0" smtClean="0">
                <a:latin typeface="Rockwell"/>
                <a:cs typeface="Rockwell"/>
              </a:rPr>
              <a:t>What is the value in the Hub?</a:t>
            </a:r>
            <a:endParaRPr lang="en-US" sz="2800" dirty="0">
              <a:latin typeface="Rockwell"/>
              <a:cs typeface="Rockwe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3348" y="4282460"/>
            <a:ext cx="3522135" cy="2350612"/>
          </a:xfrm>
          <a:prstGeom prst="rect">
            <a:avLst/>
          </a:prstGeom>
        </p:spPr>
      </p:pic>
    </p:spTree>
    <p:extLst>
      <p:ext uri="{BB962C8B-B14F-4D97-AF65-F5344CB8AC3E}">
        <p14:creationId xmlns:p14="http://schemas.microsoft.com/office/powerpoint/2010/main" val="148393439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26753" y="2692400"/>
            <a:ext cx="3895346" cy="2738914"/>
          </a:xfrm>
          <a:prstGeom prst="rect">
            <a:avLst/>
          </a:prstGeom>
        </p:spPr>
      </p:pic>
      <p:sp>
        <p:nvSpPr>
          <p:cNvPr id="172" name="Shape 172"/>
          <p:cNvSpPr txBox="1"/>
          <p:nvPr/>
        </p:nvSpPr>
        <p:spPr>
          <a:xfrm>
            <a:off x="573690" y="1442605"/>
            <a:ext cx="7272808" cy="4616619"/>
          </a:xfrm>
          <a:prstGeom prst="rect">
            <a:avLst/>
          </a:prstGeom>
          <a:noFill/>
        </p:spPr>
        <p:txBody>
          <a:bodyPr wrap="square" lIns="91425" tIns="91425" rIns="91425" bIns="91425" anchor="t" anchorCtr="0">
            <a:spAutoFit/>
          </a:bodyPr>
          <a:lstStyle/>
          <a:p>
            <a:pPr lvl="0" rtl="0">
              <a:buNone/>
            </a:pPr>
            <a:r>
              <a:rPr lang="en-AU" sz="1600" b="1" dirty="0" smtClean="0"/>
              <a:t>Research Hub </a:t>
            </a:r>
            <a:r>
              <a:rPr lang="x-none" sz="1600" b="1" dirty="0" smtClean="0"/>
              <a:t>project </a:t>
            </a:r>
            <a:r>
              <a:rPr lang="x-none" sz="1600" b="1" dirty="0"/>
              <a:t>challenges</a:t>
            </a:r>
            <a:r>
              <a:rPr lang="x-none" sz="1600" b="1" dirty="0" smtClean="0"/>
              <a:t>:</a:t>
            </a:r>
            <a:endParaRPr lang="en-AU" sz="1600" b="1" dirty="0" smtClean="0"/>
          </a:p>
          <a:p>
            <a:pPr lvl="0" rtl="0">
              <a:buNone/>
            </a:pPr>
            <a:endParaRPr lang="x-none" sz="1600" b="1" dirty="0"/>
          </a:p>
          <a:p>
            <a:pPr marL="457200" lvl="0" indent="-342900" rtl="0">
              <a:buClr>
                <a:srgbClr val="000000"/>
              </a:buClr>
              <a:buSzPct val="166666"/>
              <a:buFont typeface="Arial"/>
              <a:buChar char="•"/>
            </a:pPr>
            <a:r>
              <a:rPr lang="x-none" sz="1600" dirty="0"/>
              <a:t>Early implementers of VIVO.</a:t>
            </a:r>
          </a:p>
          <a:p>
            <a:pPr marL="457200" lvl="0" indent="-342900" rtl="0">
              <a:buClr>
                <a:srgbClr val="000000"/>
              </a:buClr>
              <a:buSzPct val="166666"/>
              <a:buFont typeface="Arial"/>
              <a:buChar char="•"/>
            </a:pPr>
            <a:r>
              <a:rPr lang="x-none" sz="1600" dirty="0" smtClean="0"/>
              <a:t>Reaching </a:t>
            </a:r>
            <a:r>
              <a:rPr lang="x-none" sz="1600" dirty="0"/>
              <a:t>agreement with various data owners.</a:t>
            </a:r>
          </a:p>
          <a:p>
            <a:pPr marL="457200" lvl="0" indent="-342900" rtl="0">
              <a:buClr>
                <a:srgbClr val="000000"/>
              </a:buClr>
              <a:buSzPct val="166666"/>
              <a:buFont typeface="Arial"/>
              <a:buChar char="•"/>
            </a:pPr>
            <a:r>
              <a:rPr lang="x-none" sz="1600" dirty="0" smtClean="0"/>
              <a:t>Getting </a:t>
            </a:r>
            <a:r>
              <a:rPr lang="x-none" sz="1600" dirty="0"/>
              <a:t>support from stakeholders </a:t>
            </a:r>
            <a:endParaRPr lang="en-AU" sz="1600" dirty="0"/>
          </a:p>
          <a:p>
            <a:pPr marL="457200" indent="-342900">
              <a:buClr>
                <a:srgbClr val="000000"/>
              </a:buClr>
              <a:buSzPct val="166666"/>
              <a:buFont typeface="Arial"/>
              <a:buChar char="•"/>
            </a:pPr>
            <a:r>
              <a:rPr lang="en-AU" sz="1600" dirty="0" smtClean="0"/>
              <a:t>Impact </a:t>
            </a:r>
            <a:r>
              <a:rPr lang="en-AU" sz="1600" dirty="0"/>
              <a:t>of e</a:t>
            </a:r>
            <a:r>
              <a:rPr lang="x-none" sz="1600" dirty="0"/>
              <a:t>xposure of </a:t>
            </a:r>
            <a:r>
              <a:rPr lang="en-AU" sz="1600" dirty="0"/>
              <a:t>information </a:t>
            </a:r>
            <a:r>
              <a:rPr lang="x-none" sz="1600" dirty="0"/>
              <a:t>never before made public</a:t>
            </a:r>
            <a:r>
              <a:rPr lang="x-none" sz="1600" dirty="0" smtClean="0"/>
              <a:t>.</a:t>
            </a:r>
            <a:endParaRPr lang="en-AU" sz="1600" dirty="0" smtClean="0"/>
          </a:p>
          <a:p>
            <a:pPr marL="457200" lvl="0" indent="-342900" rtl="0">
              <a:buClr>
                <a:srgbClr val="000000"/>
              </a:buClr>
              <a:buSzPct val="166666"/>
              <a:buFont typeface="Arial"/>
              <a:buChar char="•"/>
            </a:pPr>
            <a:r>
              <a:rPr lang="en-AU" sz="1600" dirty="0" smtClean="0"/>
              <a:t>Impact of the self-edit model.</a:t>
            </a:r>
          </a:p>
          <a:p>
            <a:pPr marL="457200" lvl="0" indent="-342900" rtl="0">
              <a:buClr>
                <a:srgbClr val="000000"/>
              </a:buClr>
              <a:buSzPct val="166666"/>
              <a:buFont typeface="Arial"/>
              <a:buChar char="•"/>
            </a:pPr>
            <a:r>
              <a:rPr lang="en-AU" sz="1600" dirty="0" smtClean="0"/>
              <a:t>Impact of rules on who gets a profile page.</a:t>
            </a:r>
            <a:endParaRPr lang="en-AU" sz="1600" dirty="0"/>
          </a:p>
          <a:p>
            <a:pPr marL="114300" lvl="0" rtl="0">
              <a:buClr>
                <a:srgbClr val="000000"/>
              </a:buClr>
              <a:buSzPct val="166666"/>
            </a:pPr>
            <a:endParaRPr lang="en-AU" sz="1600" dirty="0" smtClean="0"/>
          </a:p>
          <a:p>
            <a:pPr marL="457200" lvl="0" indent="-342900" rtl="0">
              <a:buClr>
                <a:srgbClr val="000000"/>
              </a:buClr>
              <a:buSzPct val="166666"/>
              <a:buFont typeface="Arial"/>
              <a:buChar char="•"/>
            </a:pPr>
            <a:endParaRPr lang="en-AU" sz="1600" dirty="0" smtClean="0"/>
          </a:p>
          <a:p>
            <a:pPr marL="457200" lvl="0" indent="-342900" rtl="0">
              <a:buClr>
                <a:srgbClr val="000000"/>
              </a:buClr>
              <a:buSzPct val="166666"/>
              <a:buFont typeface="Arial"/>
              <a:buChar char="•"/>
            </a:pPr>
            <a:endParaRPr lang="en-AU" sz="1600" dirty="0"/>
          </a:p>
          <a:p>
            <a:pPr marL="457200" lvl="0" indent="-342900" rtl="0">
              <a:buClr>
                <a:srgbClr val="000000"/>
              </a:buClr>
              <a:buSzPct val="166666"/>
              <a:buFont typeface="Arial"/>
              <a:buChar char="•"/>
            </a:pPr>
            <a:endParaRPr lang="en-AU" sz="1600" dirty="0" smtClean="0"/>
          </a:p>
          <a:p>
            <a:pPr marL="457200" lvl="0" indent="-342900" rtl="0">
              <a:buClr>
                <a:srgbClr val="000000"/>
              </a:buClr>
              <a:buSzPct val="166666"/>
              <a:buFont typeface="Arial"/>
              <a:buChar char="•"/>
            </a:pPr>
            <a:endParaRPr lang="en-AU" sz="1600" dirty="0"/>
          </a:p>
          <a:p>
            <a:pPr marL="114300" lvl="0" rtl="0">
              <a:buClr>
                <a:srgbClr val="000000"/>
              </a:buClr>
              <a:buSzPct val="166666"/>
            </a:pPr>
            <a:endParaRPr lang="en-AU" sz="1600" dirty="0" smtClean="0"/>
          </a:p>
          <a:p>
            <a:pPr marL="158750" lvl="0">
              <a:buClr>
                <a:srgbClr val="000000"/>
              </a:buClr>
              <a:buSzPct val="101851"/>
              <a:buNone/>
            </a:pPr>
            <a:r>
              <a:rPr lang="en-AU" sz="1600" b="1" dirty="0"/>
              <a:t>Lessons learned:</a:t>
            </a:r>
          </a:p>
          <a:p>
            <a:pPr marL="457200" lvl="0" indent="-298450">
              <a:buClr>
                <a:srgbClr val="000000"/>
              </a:buClr>
              <a:buSzPct val="101851"/>
              <a:buFont typeface="Arial"/>
              <a:buChar char="•"/>
            </a:pPr>
            <a:r>
              <a:rPr lang="x-none" sz="1600" dirty="0" smtClean="0"/>
              <a:t>Post </a:t>
            </a:r>
            <a:r>
              <a:rPr lang="x-none" sz="1600" dirty="0"/>
              <a:t>project support and in-kind contributions </a:t>
            </a:r>
            <a:r>
              <a:rPr lang="x-none" sz="1600" dirty="0" smtClean="0"/>
              <a:t>required.</a:t>
            </a:r>
            <a:endParaRPr lang="en-AU" sz="1600" dirty="0" smtClean="0"/>
          </a:p>
          <a:p>
            <a:pPr marL="457200" lvl="0" indent="-298450">
              <a:buClr>
                <a:srgbClr val="000000"/>
              </a:buClr>
              <a:buSzPct val="101851"/>
              <a:buFont typeface="Arial"/>
              <a:buChar char="•"/>
            </a:pPr>
            <a:r>
              <a:rPr lang="en-AU" sz="1600" dirty="0" smtClean="0"/>
              <a:t>Ongoing support model should involve IT staff and librarians.</a:t>
            </a:r>
          </a:p>
          <a:p>
            <a:pPr marL="457200" lvl="0" indent="-298450">
              <a:buClr>
                <a:srgbClr val="000000"/>
              </a:buClr>
              <a:buSzPct val="101851"/>
              <a:buFont typeface="Arial"/>
              <a:buChar char="•"/>
            </a:pPr>
            <a:r>
              <a:rPr lang="x-none" sz="1600" dirty="0" smtClean="0"/>
              <a:t>Getting </a:t>
            </a:r>
            <a:r>
              <a:rPr lang="x-none" sz="1600" dirty="0"/>
              <a:t>support from Office for Research &amp; </a:t>
            </a:r>
            <a:r>
              <a:rPr lang="en-AU" sz="1600" dirty="0" smtClean="0"/>
              <a:t>r</a:t>
            </a:r>
            <a:r>
              <a:rPr lang="x-none" sz="1600" dirty="0" smtClean="0"/>
              <a:t>esearchers </a:t>
            </a:r>
            <a:r>
              <a:rPr lang="x-none" sz="1600" dirty="0"/>
              <a:t>is critical</a:t>
            </a:r>
            <a:r>
              <a:rPr lang="en-AU" sz="1600" dirty="0" smtClean="0"/>
              <a:t>.</a:t>
            </a:r>
            <a:endParaRPr lang="en-AU" sz="1600" dirty="0"/>
          </a:p>
        </p:txBody>
      </p:sp>
      <p:sp>
        <p:nvSpPr>
          <p:cNvPr id="5" name="TextBox 4"/>
          <p:cNvSpPr txBox="1"/>
          <p:nvPr/>
        </p:nvSpPr>
        <p:spPr>
          <a:xfrm>
            <a:off x="73467" y="818171"/>
            <a:ext cx="7550389" cy="523220"/>
          </a:xfrm>
          <a:prstGeom prst="rect">
            <a:avLst/>
          </a:prstGeom>
          <a:noFill/>
        </p:spPr>
        <p:txBody>
          <a:bodyPr wrap="none" rtlCol="0">
            <a:spAutoFit/>
          </a:bodyPr>
          <a:lstStyle/>
          <a:p>
            <a:r>
              <a:rPr lang="en-US" sz="2800" dirty="0" smtClean="0">
                <a:latin typeface="Rockwell"/>
                <a:cs typeface="Rockwell"/>
              </a:rPr>
              <a:t>What challenges has the project team faced?</a:t>
            </a:r>
            <a:endParaRPr lang="en-US" sz="2800" dirty="0">
              <a:latin typeface="Rockwell"/>
              <a:cs typeface="Rockwell"/>
            </a:endParaRPr>
          </a:p>
        </p:txBody>
      </p:sp>
    </p:spTree>
    <p:extLst>
      <p:ext uri="{BB962C8B-B14F-4D97-AF65-F5344CB8AC3E}">
        <p14:creationId xmlns:p14="http://schemas.microsoft.com/office/powerpoint/2010/main" val="204243052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endall_new_graph_hub_tes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6299" y="1699248"/>
            <a:ext cx="6053638" cy="5158752"/>
          </a:xfrm>
          <a:prstGeom prst="rect">
            <a:avLst/>
          </a:prstGeom>
        </p:spPr>
      </p:pic>
      <p:sp>
        <p:nvSpPr>
          <p:cNvPr id="5" name="TextBox 4"/>
          <p:cNvSpPr txBox="1"/>
          <p:nvPr/>
        </p:nvSpPr>
        <p:spPr>
          <a:xfrm>
            <a:off x="73467" y="818171"/>
            <a:ext cx="7086470" cy="523220"/>
          </a:xfrm>
          <a:prstGeom prst="rect">
            <a:avLst/>
          </a:prstGeom>
          <a:noFill/>
        </p:spPr>
        <p:txBody>
          <a:bodyPr wrap="none" rtlCol="0">
            <a:spAutoFit/>
          </a:bodyPr>
          <a:lstStyle/>
          <a:p>
            <a:r>
              <a:rPr lang="en-US" sz="2800" dirty="0" smtClean="0">
                <a:latin typeface="Rockwell"/>
                <a:cs typeface="Rockwell"/>
              </a:rPr>
              <a:t>What are the plans for the Research Hub ?</a:t>
            </a:r>
            <a:endParaRPr lang="en-US" sz="2800" dirty="0">
              <a:latin typeface="Rockwell"/>
              <a:cs typeface="Rockwell"/>
            </a:endParaRPr>
          </a:p>
        </p:txBody>
      </p:sp>
    </p:spTree>
    <p:extLst>
      <p:ext uri="{BB962C8B-B14F-4D97-AF65-F5344CB8AC3E}">
        <p14:creationId xmlns:p14="http://schemas.microsoft.com/office/powerpoint/2010/main" val="20710294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7408541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398000" cy="6858000"/>
          </a:xfrm>
          <a:prstGeom prst="rect">
            <a:avLst/>
          </a:prstGeom>
        </p:spPr>
      </p:pic>
      <p:sp>
        <p:nvSpPr>
          <p:cNvPr id="3" name="Text Placeholder 2"/>
          <p:cNvSpPr>
            <a:spLocks noGrp="1"/>
          </p:cNvSpPr>
          <p:nvPr>
            <p:ph type="body" idx="1"/>
          </p:nvPr>
        </p:nvSpPr>
        <p:spPr>
          <a:xfrm>
            <a:off x="838200" y="1733550"/>
            <a:ext cx="7924799" cy="4328583"/>
          </a:xfrm>
          <a:solidFill>
            <a:schemeClr val="bg1">
              <a:alpha val="75000"/>
            </a:schemeClr>
          </a:solidFill>
        </p:spPr>
        <p:txBody>
          <a:bodyPr/>
          <a:lstStyle/>
          <a:p>
            <a:pPr>
              <a:lnSpc>
                <a:spcPct val="90000"/>
              </a:lnSpc>
              <a:buFont typeface="Wingdings" pitchFamily="2" charset="2"/>
              <a:buNone/>
            </a:pPr>
            <a:r>
              <a:rPr lang="en-US" sz="2400" i="1" dirty="0" smtClean="0"/>
              <a:t>	The </a:t>
            </a:r>
            <a:r>
              <a:rPr lang="en-US" sz="2400" i="1" dirty="0"/>
              <a:t>libraries and museums of the nation hold, and provide access to, the archives and collections that tell us about what we are and where we have come </a:t>
            </a:r>
            <a:r>
              <a:rPr lang="en-US" sz="2400" i="1" dirty="0" smtClean="0"/>
              <a:t>from. They </a:t>
            </a:r>
            <a:r>
              <a:rPr lang="en-US" sz="2400" i="1" dirty="0"/>
              <a:t>are the </a:t>
            </a:r>
            <a:r>
              <a:rPr lang="en-US" sz="2400" i="1" dirty="0">
                <a:solidFill>
                  <a:srgbClr val="DA0202"/>
                </a:solidFill>
              </a:rPr>
              <a:t>traditional repositories of human wisdom and </a:t>
            </a:r>
            <a:r>
              <a:rPr lang="en-US" sz="2400" i="1" dirty="0" smtClean="0">
                <a:solidFill>
                  <a:srgbClr val="DA0202"/>
                </a:solidFill>
              </a:rPr>
              <a:t>knowledge</a:t>
            </a:r>
            <a:r>
              <a:rPr lang="en-US" sz="2400" i="1" dirty="0" smtClean="0"/>
              <a:t>. </a:t>
            </a:r>
          </a:p>
          <a:p>
            <a:pPr>
              <a:lnSpc>
                <a:spcPct val="90000"/>
              </a:lnSpc>
              <a:buFont typeface="Wingdings" pitchFamily="2" charset="2"/>
              <a:buNone/>
            </a:pPr>
            <a:r>
              <a:rPr lang="en-US" sz="2400" i="1" dirty="0"/>
              <a:t>	</a:t>
            </a:r>
            <a:endParaRPr lang="en-US" sz="2400" i="1" dirty="0" smtClean="0"/>
          </a:p>
          <a:p>
            <a:pPr>
              <a:lnSpc>
                <a:spcPct val="90000"/>
              </a:lnSpc>
              <a:buFont typeface="Wingdings" pitchFamily="2" charset="2"/>
              <a:buNone/>
            </a:pPr>
            <a:r>
              <a:rPr lang="en-US" sz="2400" i="1" dirty="0"/>
              <a:t>	</a:t>
            </a:r>
            <a:r>
              <a:rPr lang="en-US" sz="2400" i="1" dirty="0" smtClean="0"/>
              <a:t>Librarians </a:t>
            </a:r>
            <a:r>
              <a:rPr lang="en-US" sz="2400" i="1" dirty="0"/>
              <a:t>are both the </a:t>
            </a:r>
            <a:r>
              <a:rPr lang="en-US" sz="2400" i="1" dirty="0">
                <a:solidFill>
                  <a:srgbClr val="DA0202"/>
                </a:solidFill>
              </a:rPr>
              <a:t>guardians of the record </a:t>
            </a:r>
            <a:r>
              <a:rPr lang="en-US" sz="2400" i="1" dirty="0"/>
              <a:t>and key figures among the keepers of the gates of </a:t>
            </a:r>
            <a:r>
              <a:rPr lang="en-US" sz="2400" i="1" dirty="0" smtClean="0"/>
              <a:t>knowledge.</a:t>
            </a:r>
            <a:endParaRPr lang="en-US" sz="2400" i="1" dirty="0"/>
          </a:p>
          <a:p>
            <a:pPr>
              <a:lnSpc>
                <a:spcPct val="90000"/>
              </a:lnSpc>
              <a:buFont typeface="Wingdings" pitchFamily="2" charset="2"/>
              <a:buNone/>
            </a:pPr>
            <a:endParaRPr lang="en-US" sz="2000" dirty="0"/>
          </a:p>
          <a:p>
            <a:pPr>
              <a:lnSpc>
                <a:spcPct val="90000"/>
              </a:lnSpc>
              <a:buFont typeface="Wingdings" pitchFamily="2" charset="2"/>
              <a:buNone/>
            </a:pPr>
            <a:r>
              <a:rPr lang="en-US" sz="1600" dirty="0"/>
              <a:t>	</a:t>
            </a:r>
            <a:r>
              <a:rPr lang="en-US" sz="1800" dirty="0"/>
              <a:t>Professor Peter Doherty; The 2004 Keith Murdoch Oration </a:t>
            </a:r>
            <a:r>
              <a:rPr lang="en-US" sz="1800" u="sng" dirty="0" smtClean="0"/>
              <a:t>Knowledge </a:t>
            </a:r>
            <a:r>
              <a:rPr lang="en-US" sz="1800" u="sng" dirty="0"/>
              <a:t>in the information age</a:t>
            </a:r>
            <a:r>
              <a:rPr lang="en-US" sz="1800" dirty="0"/>
              <a:t>. </a:t>
            </a:r>
            <a:r>
              <a:rPr lang="en-US" sz="1800" dirty="0" smtClean="0"/>
              <a:t>SLV</a:t>
            </a:r>
          </a:p>
          <a:p>
            <a:pPr>
              <a:lnSpc>
                <a:spcPct val="90000"/>
              </a:lnSpc>
              <a:buFont typeface="Wingdings" pitchFamily="2" charset="2"/>
              <a:buNone/>
            </a:pPr>
            <a:endParaRPr lang="en-US" sz="1100" dirty="0"/>
          </a:p>
          <a:p>
            <a:pPr>
              <a:lnSpc>
                <a:spcPct val="90000"/>
              </a:lnSpc>
              <a:buFont typeface="Wingdings" pitchFamily="2" charset="2"/>
              <a:buNone/>
            </a:pPr>
            <a:endParaRPr lang="en-US" sz="1100" dirty="0" smtClean="0"/>
          </a:p>
          <a:p>
            <a:pPr>
              <a:lnSpc>
                <a:spcPct val="90000"/>
              </a:lnSpc>
              <a:buFont typeface="Wingdings" pitchFamily="2" charset="2"/>
              <a:buNone/>
            </a:pPr>
            <a:r>
              <a:rPr lang="en-US" sz="2000" i="1" dirty="0" smtClean="0"/>
              <a:t>	</a:t>
            </a:r>
            <a:endParaRPr lang="en-US" sz="1100" dirty="0"/>
          </a:p>
          <a:p>
            <a:endParaRPr lang="en-AU" dirty="0"/>
          </a:p>
        </p:txBody>
      </p:sp>
      <p:sp>
        <p:nvSpPr>
          <p:cNvPr id="7" name="Title 1"/>
          <p:cNvSpPr txBox="1">
            <a:spLocks/>
          </p:cNvSpPr>
          <p:nvPr/>
        </p:nvSpPr>
        <p:spPr>
          <a:xfrm>
            <a:off x="-1" y="346603"/>
            <a:ext cx="9414933" cy="906463"/>
          </a:xfrm>
          <a:prstGeom prst="rect">
            <a:avLst/>
          </a:prstGeom>
          <a:solidFill>
            <a:schemeClr val="bg1"/>
          </a:solidFill>
          <a:ln>
            <a:noFill/>
          </a:ln>
        </p:spPr>
        <p:txBody>
          <a:bodyPr lIns="91425" tIns="91425" rIns="91425" bIns="91425"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None/>
              <a:defRPr sz="2400" b="0" i="0" u="none" strike="noStrike" cap="none" baseline="0">
                <a:solidFill>
                  <a:schemeClr val="lt2"/>
                </a:solidFill>
                <a:latin typeface="Arial"/>
                <a:ea typeface="Arial"/>
                <a:cs typeface="Arial"/>
                <a:sym typeface="Arial"/>
              </a:defRPr>
            </a:lvl1pPr>
            <a:lvl2pPr marL="0" marR="0" indent="0" algn="l" rtl="0">
              <a:lnSpc>
                <a:spcPct val="100000"/>
              </a:lnSpc>
              <a:spcBef>
                <a:spcPts val="0"/>
              </a:spcBef>
              <a:spcAft>
                <a:spcPts val="0"/>
              </a:spcAft>
              <a:buNone/>
              <a:defRPr sz="2400" b="0" i="0" u="none" strike="noStrike" cap="none" baseline="0">
                <a:solidFill>
                  <a:schemeClr val="lt2"/>
                </a:solidFill>
                <a:latin typeface="Arial"/>
                <a:ea typeface="Arial"/>
                <a:cs typeface="Arial"/>
                <a:sym typeface="Arial"/>
              </a:defRPr>
            </a:lvl2pPr>
            <a:lvl3pPr marL="0" marR="0" indent="0" algn="l" rtl="0">
              <a:spcBef>
                <a:spcPts val="0"/>
              </a:spcBef>
              <a:spcAft>
                <a:spcPts val="0"/>
              </a:spcAft>
              <a:defRPr sz="2400" b="0" i="0" u="none" strike="noStrike" cap="none" baseline="0">
                <a:solidFill>
                  <a:schemeClr val="lt2"/>
                </a:solidFill>
                <a:latin typeface="Arial"/>
                <a:ea typeface="Arial"/>
                <a:cs typeface="Arial"/>
                <a:sym typeface="Arial"/>
              </a:defRPr>
            </a:lvl3pPr>
            <a:lvl4pPr marL="0" marR="0" indent="0" algn="l" rtl="0">
              <a:spcBef>
                <a:spcPts val="0"/>
              </a:spcBef>
              <a:spcAft>
                <a:spcPts val="0"/>
              </a:spcAft>
              <a:defRPr sz="2400" b="0" i="0" u="none" strike="noStrike" cap="none" baseline="0">
                <a:solidFill>
                  <a:schemeClr val="lt2"/>
                </a:solidFill>
                <a:latin typeface="Arial"/>
                <a:ea typeface="Arial"/>
                <a:cs typeface="Arial"/>
                <a:sym typeface="Arial"/>
              </a:defRPr>
            </a:lvl4pPr>
            <a:lvl5pPr marL="0" marR="0" indent="0" algn="l" rtl="0">
              <a:spcBef>
                <a:spcPts val="0"/>
              </a:spcBef>
              <a:spcAft>
                <a:spcPts val="0"/>
              </a:spcAft>
              <a:defRPr sz="2400" b="0" i="0" u="none" strike="noStrike" cap="none" baseline="0">
                <a:solidFill>
                  <a:schemeClr val="lt2"/>
                </a:solidFill>
                <a:latin typeface="Arial"/>
                <a:ea typeface="Arial"/>
                <a:cs typeface="Arial"/>
                <a:sym typeface="Arial"/>
              </a:defRPr>
            </a:lvl5pPr>
            <a:lvl6pPr marL="457200" marR="0" indent="0" algn="l" rtl="0">
              <a:spcBef>
                <a:spcPts val="0"/>
              </a:spcBef>
              <a:spcAft>
                <a:spcPts val="0"/>
              </a:spcAft>
              <a:defRPr sz="2400" b="0" i="0" u="none" strike="noStrike" cap="none" baseline="0">
                <a:solidFill>
                  <a:schemeClr val="lt2"/>
                </a:solidFill>
                <a:latin typeface="Arial"/>
                <a:ea typeface="Arial"/>
                <a:cs typeface="Arial"/>
                <a:sym typeface="Arial"/>
              </a:defRPr>
            </a:lvl6pPr>
            <a:lvl7pPr marL="914400" marR="0" indent="0" algn="l" rtl="0">
              <a:spcBef>
                <a:spcPts val="0"/>
              </a:spcBef>
              <a:spcAft>
                <a:spcPts val="0"/>
              </a:spcAft>
              <a:defRPr sz="2400" b="0" i="0" u="none" strike="noStrike" cap="none" baseline="0">
                <a:solidFill>
                  <a:schemeClr val="lt2"/>
                </a:solidFill>
                <a:latin typeface="Arial"/>
                <a:ea typeface="Arial"/>
                <a:cs typeface="Arial"/>
                <a:sym typeface="Arial"/>
              </a:defRPr>
            </a:lvl7pPr>
            <a:lvl8pPr marL="1371600" marR="0" indent="0" algn="l" rtl="0">
              <a:spcBef>
                <a:spcPts val="0"/>
              </a:spcBef>
              <a:spcAft>
                <a:spcPts val="0"/>
              </a:spcAft>
              <a:defRPr sz="2400" b="0" i="0" u="none" strike="noStrike" cap="none" baseline="0">
                <a:solidFill>
                  <a:schemeClr val="lt2"/>
                </a:solidFill>
                <a:latin typeface="Arial"/>
                <a:ea typeface="Arial"/>
                <a:cs typeface="Arial"/>
                <a:sym typeface="Arial"/>
              </a:defRPr>
            </a:lvl8pPr>
            <a:lvl9pPr marL="1828800" marR="0" indent="0" algn="l" rtl="0">
              <a:spcBef>
                <a:spcPts val="0"/>
              </a:spcBef>
              <a:spcAft>
                <a:spcPts val="0"/>
              </a:spcAft>
              <a:defRPr sz="2400" b="0" i="0" u="none" strike="noStrike" cap="none" baseline="0">
                <a:solidFill>
                  <a:schemeClr val="lt2"/>
                </a:solidFill>
                <a:latin typeface="Arial"/>
                <a:ea typeface="Arial"/>
                <a:cs typeface="Arial"/>
                <a:sym typeface="Arial"/>
              </a:defRPr>
            </a:lvl9pPr>
          </a:lstStyle>
          <a:p>
            <a:pPr algn="ctr"/>
            <a:r>
              <a:rPr lang="en-AU" sz="4000" dirty="0" smtClean="0">
                <a:solidFill>
                  <a:srgbClr val="DA0202"/>
                </a:solidFill>
                <a:latin typeface="Rockwell"/>
                <a:cs typeface="Rockwell"/>
              </a:rPr>
              <a:t>The Library </a:t>
            </a:r>
            <a:endParaRPr lang="en-AU" sz="4000" dirty="0">
              <a:solidFill>
                <a:srgbClr val="DA0202"/>
              </a:solidFill>
              <a:latin typeface="Rockwell"/>
              <a:cs typeface="Rockwell"/>
            </a:endParaRPr>
          </a:p>
        </p:txBody>
      </p:sp>
    </p:spTree>
    <p:extLst>
      <p:ext uri="{BB962C8B-B14F-4D97-AF65-F5344CB8AC3E}">
        <p14:creationId xmlns:p14="http://schemas.microsoft.com/office/powerpoint/2010/main" val="114163517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96790" y="1758973"/>
            <a:ext cx="4243842" cy="1600438"/>
          </a:xfrm>
          <a:prstGeom prst="rect">
            <a:avLst/>
          </a:prstGeom>
          <a:noFill/>
        </p:spPr>
        <p:txBody>
          <a:bodyPr wrap="square" rtlCol="0">
            <a:spAutoFit/>
          </a:bodyPr>
          <a:lstStyle/>
          <a:p>
            <a:r>
              <a:rPr lang="en-US" dirty="0" smtClean="0"/>
              <a:t>Citation metrics and altmetrics at the article level (via integration with Symplectic)</a:t>
            </a:r>
          </a:p>
          <a:p>
            <a:endParaRPr lang="en-US" dirty="0" smtClean="0"/>
          </a:p>
          <a:p>
            <a:r>
              <a:rPr lang="en-US" dirty="0" smtClean="0"/>
              <a:t>Buttons to share, tweet etc.</a:t>
            </a:r>
          </a:p>
          <a:p>
            <a:endParaRPr lang="en-US" dirty="0"/>
          </a:p>
          <a:p>
            <a:endParaRPr lang="en-US" dirty="0" smtClean="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8724" y="1459924"/>
            <a:ext cx="3736376" cy="5699969"/>
          </a:xfrm>
          <a:prstGeom prst="rect">
            <a:avLst/>
          </a:prstGeom>
          <a:ln w="6350" cmpd="sng">
            <a:solidFill>
              <a:schemeClr val="tx1"/>
            </a:solidFill>
          </a:ln>
          <a:scene3d>
            <a:camera prst="perspectiveFront"/>
            <a:lightRig rig="threePt" dir="t"/>
          </a:scene3d>
          <a:sp3d>
            <a:bevelT/>
          </a:sp3d>
        </p:spPr>
      </p:pic>
      <p:pic>
        <p:nvPicPr>
          <p:cNvPr id="7" name="Picture 6" descr="Screen shot 2013-08-06 at 3.34.1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486" y="2080368"/>
            <a:ext cx="574500" cy="3018943"/>
          </a:xfrm>
          <a:prstGeom prst="rect">
            <a:avLst/>
          </a:prstGeom>
        </p:spPr>
      </p:pic>
      <p:pic>
        <p:nvPicPr>
          <p:cNvPr id="8" name="Picture 7" descr="Screen shot 2013-08-06 at 3.34.1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32811" y="3359411"/>
            <a:ext cx="1485900" cy="1739900"/>
          </a:xfrm>
          <a:prstGeom prst="rect">
            <a:avLst/>
          </a:prstGeom>
        </p:spPr>
      </p:pic>
      <p:sp>
        <p:nvSpPr>
          <p:cNvPr id="9" name="TextBox 8"/>
          <p:cNvSpPr txBox="1"/>
          <p:nvPr/>
        </p:nvSpPr>
        <p:spPr>
          <a:xfrm>
            <a:off x="73467" y="818171"/>
            <a:ext cx="7086470" cy="523220"/>
          </a:xfrm>
          <a:prstGeom prst="rect">
            <a:avLst/>
          </a:prstGeom>
          <a:noFill/>
        </p:spPr>
        <p:txBody>
          <a:bodyPr wrap="none" rtlCol="0">
            <a:spAutoFit/>
          </a:bodyPr>
          <a:lstStyle/>
          <a:p>
            <a:r>
              <a:rPr lang="en-US" sz="2800" dirty="0" smtClean="0">
                <a:latin typeface="Rockwell"/>
                <a:cs typeface="Rockwell"/>
              </a:rPr>
              <a:t>What are the plans for the Research Hub ?</a:t>
            </a:r>
            <a:endParaRPr lang="en-US" sz="2800" dirty="0">
              <a:latin typeface="Rockwell"/>
              <a:cs typeface="Rockwell"/>
            </a:endParaRPr>
          </a:p>
        </p:txBody>
      </p:sp>
    </p:spTree>
    <p:extLst>
      <p:ext uri="{BB962C8B-B14F-4D97-AF65-F5344CB8AC3E}">
        <p14:creationId xmlns:p14="http://schemas.microsoft.com/office/powerpoint/2010/main" val="299255681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7381" y="2109713"/>
            <a:ext cx="5193019" cy="4370428"/>
          </a:xfrm>
          <a:prstGeom prst="rect">
            <a:avLst/>
          </a:prstGeom>
          <a:noFill/>
        </p:spPr>
        <p:txBody>
          <a:bodyPr wrap="square" rtlCol="0">
            <a:spAutoFit/>
          </a:bodyPr>
          <a:lstStyle/>
          <a:p>
            <a:pPr marL="285750" indent="-285750">
              <a:lnSpc>
                <a:spcPct val="150000"/>
              </a:lnSpc>
              <a:buFont typeface="Wingdings" charset="2"/>
              <a:buChar char="ü"/>
            </a:pPr>
            <a:r>
              <a:rPr lang="en-US" sz="1600" dirty="0" smtClean="0"/>
              <a:t>Complete transition to ongoing support model.</a:t>
            </a:r>
          </a:p>
          <a:p>
            <a:pPr marL="285750" indent="-285750">
              <a:lnSpc>
                <a:spcPct val="150000"/>
              </a:lnSpc>
              <a:buFont typeface="Wingdings" charset="2"/>
              <a:buChar char="ü"/>
            </a:pPr>
            <a:r>
              <a:rPr lang="en-US" sz="1600" dirty="0" smtClean="0"/>
              <a:t>Ingest NHMRC and ARC grants data (via ANDS).</a:t>
            </a:r>
          </a:p>
          <a:p>
            <a:pPr marL="285750" indent="-285750">
              <a:lnSpc>
                <a:spcPct val="150000"/>
              </a:lnSpc>
              <a:buFont typeface="Wingdings" charset="2"/>
              <a:buChar char="ü"/>
            </a:pPr>
            <a:r>
              <a:rPr lang="en-US" sz="1600" dirty="0" smtClean="0"/>
              <a:t>Ingest of news data.</a:t>
            </a:r>
          </a:p>
          <a:p>
            <a:pPr marL="285750" indent="-285750">
              <a:lnSpc>
                <a:spcPct val="150000"/>
              </a:lnSpc>
              <a:buFont typeface="Wingdings" charset="2"/>
              <a:buChar char="ü"/>
            </a:pPr>
            <a:r>
              <a:rPr lang="en-US" sz="1600" dirty="0" smtClean="0"/>
              <a:t>Integration with Symplectic (metrics)</a:t>
            </a:r>
          </a:p>
          <a:p>
            <a:pPr marL="285750" indent="-285750">
              <a:lnSpc>
                <a:spcPct val="150000"/>
              </a:lnSpc>
              <a:buFont typeface="Wingdings" charset="2"/>
              <a:buChar char="ü"/>
            </a:pPr>
            <a:r>
              <a:rPr lang="en-US" sz="1600" dirty="0" smtClean="0"/>
              <a:t>Increase coverage to include all Griffith academics, higher degree research students </a:t>
            </a:r>
          </a:p>
          <a:p>
            <a:pPr>
              <a:lnSpc>
                <a:spcPct val="150000"/>
              </a:lnSpc>
            </a:pPr>
            <a:r>
              <a:rPr lang="en-US" sz="1600" dirty="0"/>
              <a:t> </a:t>
            </a:r>
            <a:r>
              <a:rPr lang="en-US" sz="1600" dirty="0" smtClean="0"/>
              <a:t>    and key research collaborators</a:t>
            </a:r>
          </a:p>
          <a:p>
            <a:pPr marL="285750" indent="-285750">
              <a:lnSpc>
                <a:spcPct val="150000"/>
              </a:lnSpc>
              <a:buFont typeface="Wingdings" charset="2"/>
              <a:buChar char="ü"/>
            </a:pPr>
            <a:r>
              <a:rPr lang="en-US" sz="1600" dirty="0" smtClean="0"/>
              <a:t>Increase scope to include all scholarly outputs including “grey literature”, teaching objects</a:t>
            </a:r>
          </a:p>
          <a:p>
            <a:pPr marL="285750" indent="-285750">
              <a:lnSpc>
                <a:spcPct val="150000"/>
              </a:lnSpc>
              <a:buFont typeface="Wingdings" charset="2"/>
              <a:buChar char="ü"/>
            </a:pPr>
            <a:endParaRPr lang="en-US" sz="1600" dirty="0" smtClean="0"/>
          </a:p>
          <a:p>
            <a:pPr marL="285750" indent="-285750">
              <a:lnSpc>
                <a:spcPct val="150000"/>
              </a:lnSpc>
              <a:buFont typeface="Wingdings" charset="2"/>
              <a:buChar char="ü"/>
            </a:pPr>
            <a:endParaRPr lang="en-US" sz="1600" dirty="0" smtClean="0"/>
          </a:p>
          <a:p>
            <a:endParaRPr lang="en-US" dirty="0"/>
          </a:p>
        </p:txBody>
      </p:sp>
      <p:sp>
        <p:nvSpPr>
          <p:cNvPr id="5" name="TextBox 4"/>
          <p:cNvSpPr txBox="1"/>
          <p:nvPr/>
        </p:nvSpPr>
        <p:spPr>
          <a:xfrm>
            <a:off x="73467" y="1341391"/>
            <a:ext cx="7086470" cy="523220"/>
          </a:xfrm>
          <a:prstGeom prst="rect">
            <a:avLst/>
          </a:prstGeom>
          <a:noFill/>
        </p:spPr>
        <p:txBody>
          <a:bodyPr wrap="none" rtlCol="0">
            <a:spAutoFit/>
          </a:bodyPr>
          <a:lstStyle/>
          <a:p>
            <a:r>
              <a:rPr lang="en-US" sz="2800" dirty="0" smtClean="0">
                <a:latin typeface="Rockwell"/>
                <a:cs typeface="Rockwell"/>
              </a:rPr>
              <a:t>What are the plans for the Research Hub ?</a:t>
            </a:r>
            <a:endParaRPr lang="en-US" sz="2800" dirty="0">
              <a:latin typeface="Rockwell"/>
              <a:cs typeface="Rockwell"/>
            </a:endParaRPr>
          </a:p>
        </p:txBody>
      </p:sp>
      <p:pic>
        <p:nvPicPr>
          <p:cNvPr id="2" name="Picture 1"/>
          <p:cNvPicPr>
            <a:picLocks noChangeAspect="1"/>
          </p:cNvPicPr>
          <p:nvPr/>
        </p:nvPicPr>
        <p:blipFill>
          <a:blip r:embed="rId3"/>
          <a:stretch>
            <a:fillRect/>
          </a:stretch>
        </p:blipFill>
        <p:spPr>
          <a:xfrm>
            <a:off x="5740400" y="2779137"/>
            <a:ext cx="3026087" cy="2380203"/>
          </a:xfrm>
          <a:prstGeom prst="rect">
            <a:avLst/>
          </a:prstGeom>
        </p:spPr>
      </p:pic>
    </p:spTree>
    <p:extLst>
      <p:ext uri="{BB962C8B-B14F-4D97-AF65-F5344CB8AC3E}">
        <p14:creationId xmlns:p14="http://schemas.microsoft.com/office/powerpoint/2010/main" val="3522939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We’ve started the story but we haven’t yet written the ending…</a:t>
            </a:r>
            <a:br>
              <a:rPr lang="en-US" dirty="0"/>
            </a:br>
            <a:endParaRPr lang="en-AU" dirty="0"/>
          </a:p>
        </p:txBody>
      </p:sp>
      <p:sp>
        <p:nvSpPr>
          <p:cNvPr id="5" name="Text Placeholder 4"/>
          <p:cNvSpPr>
            <a:spLocks noGrp="1"/>
          </p:cNvSpPr>
          <p:nvPr>
            <p:ph type="body" idx="1"/>
          </p:nvPr>
        </p:nvSpPr>
        <p:spPr>
          <a:xfrm>
            <a:off x="622300" y="1841500"/>
            <a:ext cx="8140699" cy="4549774"/>
          </a:xfrm>
        </p:spPr>
        <p:txBody>
          <a:bodyPr/>
          <a:lstStyle/>
          <a:p>
            <a:pPr marL="514350" lvl="1" indent="0">
              <a:buNone/>
            </a:pPr>
            <a:endParaRPr lang="en-AU" sz="2000" dirty="0" smtClean="0"/>
          </a:p>
          <a:p>
            <a:pPr marL="114300" indent="0" algn="ctr">
              <a:buNone/>
            </a:pPr>
            <a:r>
              <a:rPr lang="en-AU" sz="2800" dirty="0" smtClean="0"/>
              <a:t>A story of re-inventing the library as </a:t>
            </a:r>
          </a:p>
          <a:p>
            <a:pPr marL="114300" indent="0" algn="ctr">
              <a:buNone/>
            </a:pPr>
            <a:r>
              <a:rPr lang="en-AU" sz="2800" dirty="0" smtClean="0">
                <a:solidFill>
                  <a:srgbClr val="DA0202"/>
                </a:solidFill>
              </a:rPr>
              <a:t>“the guardian of the record” </a:t>
            </a:r>
          </a:p>
          <a:p>
            <a:pPr marL="114300" indent="0" algn="ctr">
              <a:buNone/>
            </a:pPr>
            <a:r>
              <a:rPr lang="en-AU" sz="2800" dirty="0"/>
              <a:t>a</a:t>
            </a:r>
            <a:r>
              <a:rPr lang="en-AU" sz="2800" dirty="0" smtClean="0"/>
              <a:t>nd re-invigorating the concept of the university as a community of scholars in an increasingly digital global knowledge economy</a:t>
            </a:r>
          </a:p>
        </p:txBody>
      </p:sp>
      <p:pic>
        <p:nvPicPr>
          <p:cNvPr id="6" name="Picture 5" descr="large_hallowed_ground_future_of_read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78099" y="4717621"/>
            <a:ext cx="3719627" cy="1872050"/>
          </a:xfrm>
          <a:prstGeom prst="rect">
            <a:avLst/>
          </a:prstGeom>
        </p:spPr>
      </p:pic>
    </p:spTree>
    <p:extLst>
      <p:ext uri="{BB962C8B-B14F-4D97-AF65-F5344CB8AC3E}">
        <p14:creationId xmlns:p14="http://schemas.microsoft.com/office/powerpoint/2010/main" val="269900123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utterstock_118038148.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321733" y="2746177"/>
            <a:ext cx="10278533" cy="1107996"/>
          </a:xfrm>
          <a:prstGeom prst="rect">
            <a:avLst/>
          </a:prstGeom>
          <a:solidFill>
            <a:schemeClr val="bg1"/>
          </a:solidFill>
        </p:spPr>
        <p:txBody>
          <a:bodyPr wrap="square" rtlCol="0">
            <a:spAutoFit/>
          </a:bodyPr>
          <a:lstStyle/>
          <a:p>
            <a:pPr algn="ctr"/>
            <a:r>
              <a:rPr lang="en-AU" sz="6600" dirty="0" smtClean="0">
                <a:solidFill>
                  <a:srgbClr val="C00000"/>
                </a:solidFill>
                <a:latin typeface="Rockwell"/>
                <a:cs typeface="Rockwell"/>
              </a:rPr>
              <a:t>Questions?</a:t>
            </a:r>
            <a:endParaRPr lang="en-AU" sz="6600" dirty="0">
              <a:solidFill>
                <a:srgbClr val="C00000"/>
              </a:solidFill>
              <a:latin typeface="Rockwell"/>
              <a:cs typeface="Rockwell"/>
            </a:endParaRPr>
          </a:p>
        </p:txBody>
      </p:sp>
    </p:spTree>
    <p:extLst>
      <p:ext uri="{BB962C8B-B14F-4D97-AF65-F5344CB8AC3E}">
        <p14:creationId xmlns:p14="http://schemas.microsoft.com/office/powerpoint/2010/main" val="32489979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3" name="Picture 2" descr="Glob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97466" y="260648"/>
            <a:ext cx="1123006" cy="1195335"/>
          </a:xfrm>
          <a:prstGeom prst="rect">
            <a:avLst/>
          </a:prstGeom>
        </p:spPr>
      </p:pic>
      <p:sp>
        <p:nvSpPr>
          <p:cNvPr id="89" name="Shape 89"/>
          <p:cNvSpPr txBox="1"/>
          <p:nvPr/>
        </p:nvSpPr>
        <p:spPr>
          <a:xfrm>
            <a:off x="3886200" y="1501984"/>
            <a:ext cx="5079999" cy="4424258"/>
          </a:xfrm>
          <a:prstGeom prst="rect">
            <a:avLst/>
          </a:prstGeom>
          <a:noFill/>
        </p:spPr>
        <p:txBody>
          <a:bodyPr wrap="square" lIns="91425" tIns="91425" rIns="91425" bIns="91425" anchor="t" anchorCtr="0">
            <a:spAutoFit/>
          </a:bodyPr>
          <a:lstStyle/>
          <a:p>
            <a:pPr marL="457200" lvl="0" indent="-317500" rtl="0">
              <a:lnSpc>
                <a:spcPct val="115000"/>
              </a:lnSpc>
              <a:buClr>
                <a:srgbClr val="000000"/>
              </a:buClr>
              <a:buSzPct val="145833"/>
              <a:buFont typeface="Arial"/>
              <a:buChar char="•"/>
            </a:pPr>
            <a:r>
              <a:rPr lang="en-AU" sz="2000" dirty="0" smtClean="0"/>
              <a:t>Rapid technological change</a:t>
            </a:r>
          </a:p>
          <a:p>
            <a:pPr marL="457200" lvl="0" indent="-317500" rtl="0">
              <a:lnSpc>
                <a:spcPct val="115000"/>
              </a:lnSpc>
              <a:buClr>
                <a:srgbClr val="000000"/>
              </a:buClr>
              <a:buSzPct val="145833"/>
              <a:buFont typeface="Arial"/>
              <a:buChar char="•"/>
            </a:pPr>
            <a:endParaRPr lang="en-AU" sz="1000" dirty="0" smtClean="0"/>
          </a:p>
          <a:p>
            <a:pPr marL="457200" lvl="0" indent="-317500" rtl="0">
              <a:lnSpc>
                <a:spcPct val="115000"/>
              </a:lnSpc>
              <a:buClr>
                <a:srgbClr val="000000"/>
              </a:buClr>
              <a:buSzPct val="145833"/>
              <a:buFont typeface="Arial"/>
              <a:buChar char="•"/>
            </a:pPr>
            <a:r>
              <a:rPr lang="x-none" sz="2000" dirty="0" smtClean="0"/>
              <a:t>Global competit</a:t>
            </a:r>
            <a:r>
              <a:rPr lang="en-AU" sz="2000" dirty="0" smtClean="0"/>
              <a:t>ion and collaboration</a:t>
            </a:r>
          </a:p>
          <a:p>
            <a:pPr marL="457200" lvl="0" indent="-317500" rtl="0">
              <a:lnSpc>
                <a:spcPct val="115000"/>
              </a:lnSpc>
              <a:buClr>
                <a:srgbClr val="000000"/>
              </a:buClr>
              <a:buSzPct val="145833"/>
              <a:buFont typeface="Arial"/>
              <a:buChar char="•"/>
            </a:pPr>
            <a:endParaRPr lang="en-AU" sz="1000" dirty="0"/>
          </a:p>
          <a:p>
            <a:pPr marL="457200" lvl="0" indent="-317500" rtl="0">
              <a:lnSpc>
                <a:spcPct val="115000"/>
              </a:lnSpc>
              <a:buClr>
                <a:srgbClr val="000000"/>
              </a:buClr>
              <a:buSzPct val="145833"/>
              <a:buFont typeface="Arial"/>
              <a:buChar char="•"/>
            </a:pPr>
            <a:r>
              <a:rPr lang="en-AU" sz="2000" dirty="0" smtClean="0"/>
              <a:t>Significant increase in digital information and research outputs much more than publications</a:t>
            </a:r>
          </a:p>
          <a:p>
            <a:pPr marL="457200" lvl="0" indent="-317500" rtl="0">
              <a:lnSpc>
                <a:spcPct val="115000"/>
              </a:lnSpc>
              <a:buClr>
                <a:srgbClr val="000000"/>
              </a:buClr>
              <a:buSzPct val="145833"/>
              <a:buFont typeface="Arial"/>
              <a:buChar char="•"/>
            </a:pPr>
            <a:endParaRPr lang="en-AU" sz="1000" dirty="0" smtClean="0"/>
          </a:p>
          <a:p>
            <a:pPr marL="457200" lvl="0" indent="-317500" rtl="0">
              <a:lnSpc>
                <a:spcPct val="115000"/>
              </a:lnSpc>
              <a:buClr>
                <a:srgbClr val="000000"/>
              </a:buClr>
              <a:buSzPct val="145833"/>
              <a:buFont typeface="Arial"/>
              <a:buChar char="•"/>
            </a:pPr>
            <a:r>
              <a:rPr lang="en-AU" sz="2000" dirty="0" smtClean="0"/>
              <a:t>Research </a:t>
            </a:r>
            <a:r>
              <a:rPr lang="en-AU" sz="2000" dirty="0"/>
              <a:t>f</a:t>
            </a:r>
            <a:r>
              <a:rPr lang="x-none" sz="2000" dirty="0" smtClean="0"/>
              <a:t>unding </a:t>
            </a:r>
            <a:r>
              <a:rPr lang="x-none" sz="2000" dirty="0"/>
              <a:t>bodies seeking better return on </a:t>
            </a:r>
            <a:r>
              <a:rPr lang="x-none" sz="2000" dirty="0" smtClean="0"/>
              <a:t>investments</a:t>
            </a:r>
            <a:endParaRPr lang="en-AU" sz="2000" dirty="0" smtClean="0"/>
          </a:p>
          <a:p>
            <a:pPr marL="457200" lvl="0" indent="-317500" rtl="0">
              <a:lnSpc>
                <a:spcPct val="115000"/>
              </a:lnSpc>
              <a:buClr>
                <a:srgbClr val="000000"/>
              </a:buClr>
              <a:buSzPct val="145833"/>
              <a:buFont typeface="Arial"/>
              <a:buChar char="•"/>
            </a:pPr>
            <a:endParaRPr lang="en-AU" sz="1000" dirty="0" smtClean="0"/>
          </a:p>
          <a:p>
            <a:pPr marL="457200" lvl="0" indent="-317500" rtl="0">
              <a:lnSpc>
                <a:spcPct val="115000"/>
              </a:lnSpc>
              <a:buClr>
                <a:srgbClr val="000000"/>
              </a:buClr>
              <a:buSzPct val="145833"/>
              <a:buFont typeface="Arial"/>
              <a:buChar char="•"/>
            </a:pPr>
            <a:r>
              <a:rPr lang="en-AU" sz="2000" dirty="0" smtClean="0"/>
              <a:t>Shift to better manage ever-increasing volumes of research data and to view data as a first class output of research.</a:t>
            </a:r>
            <a:endParaRPr lang="x-none" sz="2000" dirty="0"/>
          </a:p>
        </p:txBody>
      </p:sp>
      <p:sp>
        <p:nvSpPr>
          <p:cNvPr id="6" name="Title 1"/>
          <p:cNvSpPr txBox="1">
            <a:spLocks/>
          </p:cNvSpPr>
          <p:nvPr/>
        </p:nvSpPr>
        <p:spPr>
          <a:xfrm>
            <a:off x="276136" y="883073"/>
            <a:ext cx="7373938" cy="457200"/>
          </a:xfrm>
          <a:prstGeom prst="rect">
            <a:avLst/>
          </a:prstGeom>
        </p:spPr>
        <p:txBody>
          <a:bodyPr/>
          <a:lstStyle>
            <a:lvl1pPr algn="l" rtl="0" eaLnBrk="1" fontAlgn="base" hangingPunct="1">
              <a:spcBef>
                <a:spcPct val="0"/>
              </a:spcBef>
              <a:spcAft>
                <a:spcPct val="0"/>
              </a:spcAft>
              <a:defRPr sz="2400">
                <a:solidFill>
                  <a:schemeClr val="bg2"/>
                </a:solidFill>
                <a:latin typeface="+mj-lt"/>
                <a:ea typeface="+mj-ea"/>
                <a:cs typeface="+mj-cs"/>
              </a:defRPr>
            </a:lvl1pPr>
            <a:lvl2pPr algn="l" rtl="0" eaLnBrk="1" fontAlgn="base" hangingPunct="1">
              <a:spcBef>
                <a:spcPct val="0"/>
              </a:spcBef>
              <a:spcAft>
                <a:spcPct val="0"/>
              </a:spcAft>
              <a:defRPr sz="2400">
                <a:solidFill>
                  <a:schemeClr val="bg2"/>
                </a:solidFill>
                <a:latin typeface="Arial" charset="0"/>
              </a:defRPr>
            </a:lvl2pPr>
            <a:lvl3pPr algn="l" rtl="0" eaLnBrk="1" fontAlgn="base" hangingPunct="1">
              <a:spcBef>
                <a:spcPct val="0"/>
              </a:spcBef>
              <a:spcAft>
                <a:spcPct val="0"/>
              </a:spcAft>
              <a:defRPr sz="2400">
                <a:solidFill>
                  <a:schemeClr val="bg2"/>
                </a:solidFill>
                <a:latin typeface="Arial" charset="0"/>
              </a:defRPr>
            </a:lvl3pPr>
            <a:lvl4pPr algn="l" rtl="0" eaLnBrk="1" fontAlgn="base" hangingPunct="1">
              <a:spcBef>
                <a:spcPct val="0"/>
              </a:spcBef>
              <a:spcAft>
                <a:spcPct val="0"/>
              </a:spcAft>
              <a:defRPr sz="2400">
                <a:solidFill>
                  <a:schemeClr val="bg2"/>
                </a:solidFill>
                <a:latin typeface="Arial" charset="0"/>
              </a:defRPr>
            </a:lvl4pPr>
            <a:lvl5pPr algn="l" rtl="0" eaLnBrk="1" fontAlgn="base" hangingPunct="1">
              <a:spcBef>
                <a:spcPct val="0"/>
              </a:spcBef>
              <a:spcAft>
                <a:spcPct val="0"/>
              </a:spcAft>
              <a:defRPr sz="2400">
                <a:solidFill>
                  <a:schemeClr val="bg2"/>
                </a:solidFill>
                <a:latin typeface="Arial" charset="0"/>
              </a:defRPr>
            </a:lvl5pPr>
            <a:lvl6pPr marL="457200" algn="l" rtl="0" eaLnBrk="1" fontAlgn="base" hangingPunct="1">
              <a:spcBef>
                <a:spcPct val="0"/>
              </a:spcBef>
              <a:spcAft>
                <a:spcPct val="0"/>
              </a:spcAft>
              <a:defRPr sz="2400">
                <a:solidFill>
                  <a:schemeClr val="bg2"/>
                </a:solidFill>
                <a:latin typeface="Arial" charset="0"/>
              </a:defRPr>
            </a:lvl6pPr>
            <a:lvl7pPr marL="914400" algn="l" rtl="0" eaLnBrk="1" fontAlgn="base" hangingPunct="1">
              <a:spcBef>
                <a:spcPct val="0"/>
              </a:spcBef>
              <a:spcAft>
                <a:spcPct val="0"/>
              </a:spcAft>
              <a:defRPr sz="2400">
                <a:solidFill>
                  <a:schemeClr val="bg2"/>
                </a:solidFill>
                <a:latin typeface="Arial" charset="0"/>
              </a:defRPr>
            </a:lvl7pPr>
            <a:lvl8pPr marL="1371600" algn="l" rtl="0" eaLnBrk="1" fontAlgn="base" hangingPunct="1">
              <a:spcBef>
                <a:spcPct val="0"/>
              </a:spcBef>
              <a:spcAft>
                <a:spcPct val="0"/>
              </a:spcAft>
              <a:defRPr sz="2400">
                <a:solidFill>
                  <a:schemeClr val="bg2"/>
                </a:solidFill>
                <a:latin typeface="Arial" charset="0"/>
              </a:defRPr>
            </a:lvl8pPr>
            <a:lvl9pPr marL="1828800" algn="l" rtl="0" eaLnBrk="1" fontAlgn="base" hangingPunct="1">
              <a:spcBef>
                <a:spcPct val="0"/>
              </a:spcBef>
              <a:spcAft>
                <a:spcPct val="0"/>
              </a:spcAft>
              <a:defRPr sz="2400">
                <a:solidFill>
                  <a:schemeClr val="bg2"/>
                </a:solidFill>
                <a:latin typeface="Arial" charset="0"/>
              </a:defRPr>
            </a:lvl9pPr>
          </a:lstStyle>
          <a:p>
            <a:pPr>
              <a:buNone/>
            </a:pPr>
            <a:r>
              <a:rPr lang="en-AU" dirty="0" smtClean="0">
                <a:solidFill>
                  <a:srgbClr val="008000"/>
                </a:solidFill>
                <a:latin typeface="Rockwell"/>
                <a:cs typeface="Rockwell"/>
              </a:rPr>
              <a:t>A changing knowledge environment</a:t>
            </a:r>
            <a:endParaRPr lang="en-AU" dirty="0">
              <a:solidFill>
                <a:srgbClr val="000000"/>
              </a:solidFill>
              <a:latin typeface="Rockwell"/>
              <a:cs typeface="Rockwell"/>
            </a:endParaRPr>
          </a:p>
        </p:txBody>
      </p:sp>
      <p:sp>
        <p:nvSpPr>
          <p:cNvPr id="2" name="TextBox 1"/>
          <p:cNvSpPr txBox="1"/>
          <p:nvPr/>
        </p:nvSpPr>
        <p:spPr>
          <a:xfrm>
            <a:off x="395536" y="6250145"/>
            <a:ext cx="6138068" cy="563231"/>
          </a:xfrm>
          <a:prstGeom prst="rect">
            <a:avLst/>
          </a:prstGeom>
          <a:noFill/>
        </p:spPr>
        <p:txBody>
          <a:bodyPr wrap="none" rtlCol="0">
            <a:spAutoFit/>
          </a:bodyPr>
          <a:lstStyle/>
          <a:p>
            <a:pPr>
              <a:buNone/>
            </a:pPr>
            <a:r>
              <a:rPr lang="en-US" sz="900" dirty="0" smtClean="0"/>
              <a:t>Image credit</a:t>
            </a:r>
            <a:r>
              <a:rPr lang="en-US" sz="900" dirty="0"/>
              <a:t>: http://theconversation.com/australias-bid-for-the-square-kilometre-array-an-insiders-perspective-</a:t>
            </a:r>
            <a:r>
              <a:rPr lang="en-US" sz="900" dirty="0" smtClean="0"/>
              <a:t>4891</a:t>
            </a:r>
          </a:p>
          <a:p>
            <a:pPr>
              <a:buNone/>
            </a:pPr>
            <a:r>
              <a:rPr lang="en-US" sz="900" dirty="0" smtClean="0"/>
              <a:t>Image credit: http://www.globalresearch.ca/the-bilderberg-plan-for-2009-remaking-</a:t>
            </a:r>
            <a:r>
              <a:rPr lang="en-US" sz="900" dirty="0"/>
              <a:t>the-global-political-economy/</a:t>
            </a:r>
            <a:r>
              <a:rPr lang="en-US" sz="900" dirty="0" smtClean="0"/>
              <a:t>13738</a:t>
            </a:r>
          </a:p>
          <a:p>
            <a:pPr>
              <a:buNone/>
            </a:pPr>
            <a:r>
              <a:rPr lang="en-US" sz="900" dirty="0"/>
              <a:t>Image credit: http://www.wired.com/wiredscience/2008/09/the-bosons-that</a:t>
            </a:r>
            <a:r>
              <a:rPr lang="en-US" sz="900" dirty="0" smtClean="0"/>
              <a:t>/ </a:t>
            </a:r>
            <a:endParaRPr lang="en-US" sz="900" dirty="0"/>
          </a:p>
        </p:txBody>
      </p:sp>
      <p:pic>
        <p:nvPicPr>
          <p:cNvPr id="4" name="Picture 3" descr="lhc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528" y="3896412"/>
            <a:ext cx="3444488" cy="2353733"/>
          </a:xfrm>
          <a:prstGeom prst="rect">
            <a:avLst/>
          </a:prstGeom>
        </p:spPr>
      </p:pic>
      <p:pic>
        <p:nvPicPr>
          <p:cNvPr id="5" name="Picture 4" descr="SQA.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6136" y="1455983"/>
            <a:ext cx="3491880" cy="2205892"/>
          </a:xfrm>
          <a:prstGeom prst="rect">
            <a:avLst/>
          </a:prstGeom>
        </p:spPr>
      </p:pic>
    </p:spTree>
    <p:extLst>
      <p:ext uri="{BB962C8B-B14F-4D97-AF65-F5344CB8AC3E}">
        <p14:creationId xmlns:p14="http://schemas.microsoft.com/office/powerpoint/2010/main" val="256105672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utterstock_10858491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9144000" cy="7145867"/>
          </a:xfrm>
          <a:prstGeom prst="rect">
            <a:avLst/>
          </a:prstGeom>
        </p:spPr>
      </p:pic>
      <p:sp>
        <p:nvSpPr>
          <p:cNvPr id="3" name="Text Placeholder 2"/>
          <p:cNvSpPr>
            <a:spLocks noGrp="1"/>
          </p:cNvSpPr>
          <p:nvPr>
            <p:ph type="body" idx="1"/>
          </p:nvPr>
        </p:nvSpPr>
        <p:spPr>
          <a:xfrm>
            <a:off x="838200" y="1733550"/>
            <a:ext cx="7924799" cy="3702050"/>
          </a:xfrm>
          <a:solidFill>
            <a:schemeClr val="bg1">
              <a:alpha val="89000"/>
            </a:schemeClr>
          </a:solidFill>
        </p:spPr>
        <p:txBody>
          <a:bodyPr/>
          <a:lstStyle/>
          <a:p>
            <a:pPr>
              <a:lnSpc>
                <a:spcPct val="90000"/>
              </a:lnSpc>
              <a:buFont typeface="Wingdings" pitchFamily="2" charset="2"/>
              <a:buNone/>
            </a:pPr>
            <a:r>
              <a:rPr lang="en-US" sz="2000" i="1" dirty="0" smtClean="0"/>
              <a:t>	</a:t>
            </a:r>
            <a:endParaRPr lang="en-US" sz="1100" dirty="0" smtClean="0"/>
          </a:p>
          <a:p>
            <a:pPr>
              <a:lnSpc>
                <a:spcPct val="90000"/>
              </a:lnSpc>
              <a:buFont typeface="Wingdings" pitchFamily="2" charset="2"/>
              <a:buNone/>
            </a:pPr>
            <a:r>
              <a:rPr lang="en-US" sz="2000" i="1" dirty="0" smtClean="0"/>
              <a:t>	</a:t>
            </a:r>
            <a:r>
              <a:rPr lang="en-US" sz="2800" i="1" dirty="0" smtClean="0"/>
              <a:t>The </a:t>
            </a:r>
            <a:r>
              <a:rPr lang="en-US" sz="2800" i="1" dirty="0"/>
              <a:t>role of libraries… will shift from primarily acquiring published scholarship to a broader role of </a:t>
            </a:r>
            <a:r>
              <a:rPr lang="en-US" sz="2800" i="1" dirty="0">
                <a:solidFill>
                  <a:srgbClr val="DA0202"/>
                </a:solidFill>
              </a:rPr>
              <a:t>managing scholarship in collaboration with the researchers </a:t>
            </a:r>
            <a:r>
              <a:rPr lang="en-US" sz="2800" i="1" dirty="0"/>
              <a:t>that develop and draw upon </a:t>
            </a:r>
            <a:r>
              <a:rPr lang="en-US" sz="2800" i="1" dirty="0" smtClean="0"/>
              <a:t>it.</a:t>
            </a:r>
            <a:endParaRPr lang="en-US" sz="2800" i="1" dirty="0"/>
          </a:p>
          <a:p>
            <a:pPr>
              <a:lnSpc>
                <a:spcPct val="90000"/>
              </a:lnSpc>
            </a:pPr>
            <a:endParaRPr lang="en-US" sz="1100" i="1" dirty="0"/>
          </a:p>
          <a:p>
            <a:pPr>
              <a:lnSpc>
                <a:spcPct val="90000"/>
              </a:lnSpc>
              <a:buFont typeface="Wingdings" pitchFamily="2" charset="2"/>
              <a:buNone/>
            </a:pPr>
            <a:r>
              <a:rPr lang="en-US" sz="1100" dirty="0"/>
              <a:t>	</a:t>
            </a:r>
            <a:r>
              <a:rPr lang="en-US" sz="1800" dirty="0"/>
              <a:t>Clifford Lynch in </a:t>
            </a:r>
            <a:r>
              <a:rPr lang="en-US" sz="1800" u="sng" dirty="0">
                <a:hlinkClick r:id="rId4"/>
              </a:rPr>
              <a:t>Libraries and changing research practices: a report of the ARL/CNI Forum on E-research and </a:t>
            </a:r>
            <a:r>
              <a:rPr lang="en-US" sz="1800" u="sng" dirty="0" err="1" smtClean="0">
                <a:hlinkClick r:id="rId4"/>
              </a:rPr>
              <a:t>cyberinfrastructure</a:t>
            </a:r>
            <a:r>
              <a:rPr lang="en-US" sz="1800" u="sng" dirty="0" smtClean="0">
                <a:hlinkClick r:id="rId4"/>
              </a:rPr>
              <a:t> </a:t>
            </a:r>
            <a:r>
              <a:rPr lang="en-US" sz="1800" dirty="0" smtClean="0"/>
              <a:t>http://www.cni.org/wp-content/uploads/2010/11/arl-br-237.pdf</a:t>
            </a:r>
            <a:endParaRPr lang="en-US" sz="1800" dirty="0"/>
          </a:p>
          <a:p>
            <a:pPr>
              <a:lnSpc>
                <a:spcPct val="90000"/>
              </a:lnSpc>
              <a:buFont typeface="Wingdings" pitchFamily="2" charset="2"/>
              <a:buNone/>
            </a:pPr>
            <a:endParaRPr lang="en-US" sz="1800" dirty="0"/>
          </a:p>
          <a:p>
            <a:endParaRPr lang="en-AU" sz="1800" dirty="0"/>
          </a:p>
        </p:txBody>
      </p:sp>
      <p:sp>
        <p:nvSpPr>
          <p:cNvPr id="5" name="Title 1"/>
          <p:cNvSpPr txBox="1">
            <a:spLocks/>
          </p:cNvSpPr>
          <p:nvPr/>
        </p:nvSpPr>
        <p:spPr>
          <a:xfrm>
            <a:off x="-1" y="346603"/>
            <a:ext cx="9414933" cy="906463"/>
          </a:xfrm>
          <a:prstGeom prst="rect">
            <a:avLst/>
          </a:prstGeom>
          <a:solidFill>
            <a:schemeClr val="bg1"/>
          </a:solidFill>
          <a:ln>
            <a:noFill/>
          </a:ln>
        </p:spPr>
        <p:txBody>
          <a:bodyPr lIns="91425" tIns="91425" rIns="91425" bIns="91425"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None/>
              <a:defRPr sz="2400" b="0" i="0" u="none" strike="noStrike" cap="none" baseline="0">
                <a:solidFill>
                  <a:schemeClr val="lt2"/>
                </a:solidFill>
                <a:latin typeface="Arial"/>
                <a:ea typeface="Arial"/>
                <a:cs typeface="Arial"/>
                <a:sym typeface="Arial"/>
              </a:defRPr>
            </a:lvl1pPr>
            <a:lvl2pPr marL="0" marR="0" indent="0" algn="l" rtl="0">
              <a:lnSpc>
                <a:spcPct val="100000"/>
              </a:lnSpc>
              <a:spcBef>
                <a:spcPts val="0"/>
              </a:spcBef>
              <a:spcAft>
                <a:spcPts val="0"/>
              </a:spcAft>
              <a:buNone/>
              <a:defRPr sz="2400" b="0" i="0" u="none" strike="noStrike" cap="none" baseline="0">
                <a:solidFill>
                  <a:schemeClr val="lt2"/>
                </a:solidFill>
                <a:latin typeface="Arial"/>
                <a:ea typeface="Arial"/>
                <a:cs typeface="Arial"/>
                <a:sym typeface="Arial"/>
              </a:defRPr>
            </a:lvl2pPr>
            <a:lvl3pPr marL="0" marR="0" indent="0" algn="l" rtl="0">
              <a:spcBef>
                <a:spcPts val="0"/>
              </a:spcBef>
              <a:spcAft>
                <a:spcPts val="0"/>
              </a:spcAft>
              <a:defRPr sz="2400" b="0" i="0" u="none" strike="noStrike" cap="none" baseline="0">
                <a:solidFill>
                  <a:schemeClr val="lt2"/>
                </a:solidFill>
                <a:latin typeface="Arial"/>
                <a:ea typeface="Arial"/>
                <a:cs typeface="Arial"/>
                <a:sym typeface="Arial"/>
              </a:defRPr>
            </a:lvl3pPr>
            <a:lvl4pPr marL="0" marR="0" indent="0" algn="l" rtl="0">
              <a:spcBef>
                <a:spcPts val="0"/>
              </a:spcBef>
              <a:spcAft>
                <a:spcPts val="0"/>
              </a:spcAft>
              <a:defRPr sz="2400" b="0" i="0" u="none" strike="noStrike" cap="none" baseline="0">
                <a:solidFill>
                  <a:schemeClr val="lt2"/>
                </a:solidFill>
                <a:latin typeface="Arial"/>
                <a:ea typeface="Arial"/>
                <a:cs typeface="Arial"/>
                <a:sym typeface="Arial"/>
              </a:defRPr>
            </a:lvl4pPr>
            <a:lvl5pPr marL="0" marR="0" indent="0" algn="l" rtl="0">
              <a:spcBef>
                <a:spcPts val="0"/>
              </a:spcBef>
              <a:spcAft>
                <a:spcPts val="0"/>
              </a:spcAft>
              <a:defRPr sz="2400" b="0" i="0" u="none" strike="noStrike" cap="none" baseline="0">
                <a:solidFill>
                  <a:schemeClr val="lt2"/>
                </a:solidFill>
                <a:latin typeface="Arial"/>
                <a:ea typeface="Arial"/>
                <a:cs typeface="Arial"/>
                <a:sym typeface="Arial"/>
              </a:defRPr>
            </a:lvl5pPr>
            <a:lvl6pPr marL="457200" marR="0" indent="0" algn="l" rtl="0">
              <a:spcBef>
                <a:spcPts val="0"/>
              </a:spcBef>
              <a:spcAft>
                <a:spcPts val="0"/>
              </a:spcAft>
              <a:defRPr sz="2400" b="0" i="0" u="none" strike="noStrike" cap="none" baseline="0">
                <a:solidFill>
                  <a:schemeClr val="lt2"/>
                </a:solidFill>
                <a:latin typeface="Arial"/>
                <a:ea typeface="Arial"/>
                <a:cs typeface="Arial"/>
                <a:sym typeface="Arial"/>
              </a:defRPr>
            </a:lvl6pPr>
            <a:lvl7pPr marL="914400" marR="0" indent="0" algn="l" rtl="0">
              <a:spcBef>
                <a:spcPts val="0"/>
              </a:spcBef>
              <a:spcAft>
                <a:spcPts val="0"/>
              </a:spcAft>
              <a:defRPr sz="2400" b="0" i="0" u="none" strike="noStrike" cap="none" baseline="0">
                <a:solidFill>
                  <a:schemeClr val="lt2"/>
                </a:solidFill>
                <a:latin typeface="Arial"/>
                <a:ea typeface="Arial"/>
                <a:cs typeface="Arial"/>
                <a:sym typeface="Arial"/>
              </a:defRPr>
            </a:lvl7pPr>
            <a:lvl8pPr marL="1371600" marR="0" indent="0" algn="l" rtl="0">
              <a:spcBef>
                <a:spcPts val="0"/>
              </a:spcBef>
              <a:spcAft>
                <a:spcPts val="0"/>
              </a:spcAft>
              <a:defRPr sz="2400" b="0" i="0" u="none" strike="noStrike" cap="none" baseline="0">
                <a:solidFill>
                  <a:schemeClr val="lt2"/>
                </a:solidFill>
                <a:latin typeface="Arial"/>
                <a:ea typeface="Arial"/>
                <a:cs typeface="Arial"/>
                <a:sym typeface="Arial"/>
              </a:defRPr>
            </a:lvl8pPr>
            <a:lvl9pPr marL="1828800" marR="0" indent="0" algn="l" rtl="0">
              <a:spcBef>
                <a:spcPts val="0"/>
              </a:spcBef>
              <a:spcAft>
                <a:spcPts val="0"/>
              </a:spcAft>
              <a:defRPr sz="2400" b="0" i="0" u="none" strike="noStrike" cap="none" baseline="0">
                <a:solidFill>
                  <a:schemeClr val="lt2"/>
                </a:solidFill>
                <a:latin typeface="Arial"/>
                <a:ea typeface="Arial"/>
                <a:cs typeface="Arial"/>
                <a:sym typeface="Arial"/>
              </a:defRPr>
            </a:lvl9pPr>
          </a:lstStyle>
          <a:p>
            <a:pPr algn="ctr"/>
            <a:r>
              <a:rPr lang="en-AU" sz="4000" dirty="0" smtClean="0">
                <a:solidFill>
                  <a:srgbClr val="DA0202"/>
                </a:solidFill>
                <a:latin typeface="Rockwell"/>
                <a:cs typeface="Rockwell"/>
              </a:rPr>
              <a:t>The Library </a:t>
            </a:r>
            <a:endParaRPr lang="en-AU" sz="4000" dirty="0">
              <a:solidFill>
                <a:srgbClr val="DA0202"/>
              </a:solidFill>
              <a:latin typeface="Rockwell"/>
              <a:cs typeface="Rockwell"/>
            </a:endParaRPr>
          </a:p>
        </p:txBody>
      </p:sp>
    </p:spTree>
    <p:extLst>
      <p:ext uri="{BB962C8B-B14F-4D97-AF65-F5344CB8AC3E}">
        <p14:creationId xmlns:p14="http://schemas.microsoft.com/office/powerpoint/2010/main" val="9035783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lstStyle/>
          <a:p>
            <a:endParaRPr lang="en-AU"/>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957524"/>
            <a:ext cx="7920880" cy="5493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9136" y="6435867"/>
            <a:ext cx="8856984" cy="461665"/>
          </a:xfrm>
          <a:prstGeom prst="rect">
            <a:avLst/>
          </a:prstGeom>
          <a:noFill/>
        </p:spPr>
        <p:txBody>
          <a:bodyPr wrap="square" rtlCol="0">
            <a:spAutoFit/>
          </a:bodyPr>
          <a:lstStyle/>
          <a:p>
            <a:pPr>
              <a:buNone/>
            </a:pPr>
            <a:r>
              <a:rPr lang="en-AU" sz="1200" dirty="0" smtClean="0"/>
              <a:t>Rhys Francis, Australian </a:t>
            </a:r>
            <a:r>
              <a:rPr lang="en-AU" sz="1200" dirty="0" err="1" smtClean="0"/>
              <a:t>eResearch</a:t>
            </a:r>
            <a:r>
              <a:rPr lang="en-AU" sz="1200" dirty="0" smtClean="0"/>
              <a:t> Infrastructure: advancing discovery in an information rich world </a:t>
            </a:r>
            <a:r>
              <a:rPr lang="en-AU" sz="1200" dirty="0">
                <a:hlinkClick r:id="rId4"/>
              </a:rPr>
              <a:t>http://eresearchau.files.wordpress.com/2012/11/03_rhys_francis.pdf</a:t>
            </a:r>
            <a:endParaRPr lang="en-AU" sz="1200" dirty="0"/>
          </a:p>
        </p:txBody>
      </p:sp>
      <p:sp>
        <p:nvSpPr>
          <p:cNvPr id="5" name="TextBox 4"/>
          <p:cNvSpPr txBox="1"/>
          <p:nvPr/>
        </p:nvSpPr>
        <p:spPr>
          <a:xfrm>
            <a:off x="762000" y="538560"/>
            <a:ext cx="4608512" cy="400110"/>
          </a:xfrm>
          <a:prstGeom prst="rect">
            <a:avLst/>
          </a:prstGeom>
          <a:noFill/>
        </p:spPr>
        <p:txBody>
          <a:bodyPr wrap="square" rtlCol="0">
            <a:spAutoFit/>
          </a:bodyPr>
          <a:lstStyle/>
          <a:p>
            <a:pPr>
              <a:buNone/>
            </a:pPr>
            <a:r>
              <a:rPr lang="en-AU" sz="2000" dirty="0" smtClean="0">
                <a:solidFill>
                  <a:schemeClr val="bg2"/>
                </a:solidFill>
                <a:latin typeface="+mj-lt"/>
              </a:rPr>
              <a:t>The Australian Research Context</a:t>
            </a:r>
            <a:endParaRPr lang="en-AU" sz="2000" dirty="0">
              <a:solidFill>
                <a:schemeClr val="bg2"/>
              </a:solidFill>
              <a:latin typeface="+mj-lt"/>
            </a:endParaRPr>
          </a:p>
        </p:txBody>
      </p:sp>
    </p:spTree>
    <p:extLst>
      <p:ext uri="{BB962C8B-B14F-4D97-AF65-F5344CB8AC3E}">
        <p14:creationId xmlns:p14="http://schemas.microsoft.com/office/powerpoint/2010/main" val="35534581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lstStyle/>
          <a:p>
            <a:r>
              <a:rPr lang="en-AU" dirty="0">
                <a:hlinkClick r:id="rId3"/>
              </a:rPr>
              <a:t>http://www.ands.org.au/index.html</a:t>
            </a:r>
            <a:endParaRPr lang="en-AU"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913" y="790575"/>
            <a:ext cx="9020175" cy="527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7544" y="6165304"/>
            <a:ext cx="5040560" cy="323165"/>
          </a:xfrm>
          <a:prstGeom prst="rect">
            <a:avLst/>
          </a:prstGeom>
          <a:noFill/>
        </p:spPr>
        <p:txBody>
          <a:bodyPr wrap="square" rtlCol="0">
            <a:spAutoFit/>
          </a:bodyPr>
          <a:lstStyle/>
          <a:p>
            <a:pPr>
              <a:buNone/>
            </a:pPr>
            <a:r>
              <a:rPr lang="en-AU" dirty="0">
                <a:hlinkClick r:id="rId3"/>
              </a:rPr>
              <a:t>http://www.ands.org.au/index.html</a:t>
            </a:r>
            <a:endParaRPr lang="en-AU" dirty="0"/>
          </a:p>
        </p:txBody>
      </p:sp>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rot="18889113">
            <a:off x="-774654" y="-141180"/>
            <a:ext cx="1192940" cy="1728044"/>
          </a:xfrm>
          <a:prstGeom prst="rect">
            <a:avLst/>
          </a:prstGeom>
        </p:spPr>
      </p:pic>
    </p:spTree>
    <p:extLst>
      <p:ext uri="{BB962C8B-B14F-4D97-AF65-F5344CB8AC3E}">
        <p14:creationId xmlns:p14="http://schemas.microsoft.com/office/powerpoint/2010/main" val="24506952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5"/>
          <p:cNvSpPr>
            <a:spLocks noChangeArrowheads="1"/>
          </p:cNvSpPr>
          <p:nvPr/>
        </p:nvSpPr>
        <p:spPr bwMode="auto">
          <a:xfrm>
            <a:off x="4279900" y="974623"/>
            <a:ext cx="4740347" cy="3533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spcBef>
                <a:spcPct val="20000"/>
              </a:spcBef>
              <a:buFont typeface="Wingdings" pitchFamily="2" charset="2"/>
              <a:buChar char="Ø"/>
            </a:pPr>
            <a:r>
              <a:rPr lang="en-US" sz="1800" dirty="0">
                <a:solidFill>
                  <a:schemeClr val="tx1"/>
                </a:solidFill>
              </a:rPr>
              <a:t>Griffith’s vision is to be one of the most influential universities in Australia and the Asia-Pacific region.</a:t>
            </a:r>
          </a:p>
          <a:p>
            <a:pPr marL="285750" indent="-285750">
              <a:spcBef>
                <a:spcPct val="20000"/>
              </a:spcBef>
              <a:buFont typeface="Wingdings" pitchFamily="2" charset="2"/>
              <a:buChar char="Ø"/>
            </a:pPr>
            <a:r>
              <a:rPr lang="en-US" sz="1800" dirty="0" smtClean="0"/>
              <a:t>43 </a:t>
            </a:r>
            <a:r>
              <a:rPr lang="en-US" sz="1800" dirty="0"/>
              <a:t>000 </a:t>
            </a:r>
            <a:r>
              <a:rPr lang="en-US" sz="1800" dirty="0" smtClean="0"/>
              <a:t>students </a:t>
            </a:r>
            <a:r>
              <a:rPr lang="en-US" sz="1800" dirty="0"/>
              <a:t>and &gt; 20% </a:t>
            </a:r>
            <a:r>
              <a:rPr lang="en-US" sz="1800" dirty="0" smtClean="0"/>
              <a:t>international</a:t>
            </a:r>
            <a:endParaRPr lang="en-US" sz="1800" dirty="0"/>
          </a:p>
          <a:p>
            <a:pPr marL="285750" indent="-285750">
              <a:spcBef>
                <a:spcPct val="20000"/>
              </a:spcBef>
              <a:buFont typeface="Wingdings" pitchFamily="2" charset="2"/>
              <a:buChar char="Ø"/>
            </a:pPr>
            <a:r>
              <a:rPr lang="en-US" sz="1800" dirty="0" smtClean="0"/>
              <a:t>300+ degrees and 2500+ researchers</a:t>
            </a:r>
          </a:p>
          <a:p>
            <a:pPr marL="285750" indent="-285750">
              <a:spcBef>
                <a:spcPct val="20000"/>
              </a:spcBef>
              <a:buFont typeface="Wingdings" pitchFamily="2" charset="2"/>
              <a:buChar char="Ø"/>
            </a:pPr>
            <a:r>
              <a:rPr lang="en-US" sz="1800" dirty="0" smtClean="0"/>
              <a:t>5 main campuses + online programs</a:t>
            </a:r>
          </a:p>
          <a:p>
            <a:pPr marL="285750" indent="-285750">
              <a:spcBef>
                <a:spcPct val="20000"/>
              </a:spcBef>
              <a:buFont typeface="Wingdings" pitchFamily="2" charset="2"/>
              <a:buChar char="Ø"/>
            </a:pPr>
            <a:r>
              <a:rPr lang="en-US" sz="1800" dirty="0" smtClean="0">
                <a:solidFill>
                  <a:srgbClr val="141313"/>
                </a:solidFill>
                <a:latin typeface="+mn-lt"/>
              </a:rPr>
              <a:t>In top 5% of universities worldwide</a:t>
            </a:r>
          </a:p>
          <a:p>
            <a:pPr marL="285750" indent="-285750">
              <a:spcBef>
                <a:spcPct val="20000"/>
              </a:spcBef>
              <a:buFont typeface="Wingdings" pitchFamily="2" charset="2"/>
              <a:buChar char="Ø"/>
            </a:pPr>
            <a:r>
              <a:rPr lang="en-AU" sz="1800" dirty="0" smtClean="0">
                <a:latin typeface="+mn-lt"/>
                <a:ea typeface="Times New Roman" pitchFamily="18" charset="0"/>
              </a:rPr>
              <a:t>In Times HE top 100 universities under  </a:t>
            </a:r>
          </a:p>
          <a:p>
            <a:pPr algn="just" defTabSz="914262"/>
            <a:r>
              <a:rPr lang="en-AU" sz="1800" dirty="0" smtClean="0">
                <a:latin typeface="+mn-lt"/>
                <a:ea typeface="Times New Roman" pitchFamily="18" charset="0"/>
              </a:rPr>
              <a:t>50 years old (2013)</a:t>
            </a:r>
          </a:p>
          <a:p>
            <a:pPr marL="285750" indent="-285750">
              <a:spcBef>
                <a:spcPct val="20000"/>
              </a:spcBef>
              <a:buFont typeface="Wingdings" pitchFamily="2" charset="2"/>
              <a:buChar char="Ø"/>
            </a:pPr>
            <a:endParaRPr lang="en-US" sz="1800" dirty="0" smtClean="0">
              <a:solidFill>
                <a:srgbClr val="141313"/>
              </a:solidFill>
              <a:latin typeface="+mn-lt"/>
            </a:endParaRPr>
          </a:p>
          <a:p>
            <a:pPr marL="285750" indent="-285750">
              <a:spcBef>
                <a:spcPct val="20000"/>
              </a:spcBef>
              <a:buFont typeface="Wingdings" pitchFamily="2" charset="2"/>
              <a:buChar char="Ø"/>
            </a:pPr>
            <a:endParaRPr lang="en-US" sz="1800" dirty="0" smtClean="0"/>
          </a:p>
        </p:txBody>
      </p:sp>
      <p:sp>
        <p:nvSpPr>
          <p:cNvPr id="5" name="Shape 76"/>
          <p:cNvSpPr/>
          <p:nvPr/>
        </p:nvSpPr>
        <p:spPr>
          <a:xfrm>
            <a:off x="539552" y="832889"/>
            <a:ext cx="3600400" cy="2291164"/>
          </a:xfrm>
          <a:prstGeom prst="rect">
            <a:avLst/>
          </a:prstGeom>
          <a:blipFill>
            <a:blip r:embed="rId3" cstate="print"/>
            <a:stretch>
              <a:fillRect/>
            </a:stretch>
          </a:blipFill>
          <a:ln>
            <a:noFill/>
          </a:ln>
        </p:spPr>
      </p:sp>
      <p:sp>
        <p:nvSpPr>
          <p:cNvPr id="6" name="Shape 75"/>
          <p:cNvSpPr/>
          <p:nvPr/>
        </p:nvSpPr>
        <p:spPr>
          <a:xfrm>
            <a:off x="539552" y="3947882"/>
            <a:ext cx="3600400" cy="2649470"/>
          </a:xfrm>
          <a:prstGeom prst="rect">
            <a:avLst/>
          </a:prstGeom>
          <a:blipFill>
            <a:blip r:embed="rId4" cstate="print"/>
            <a:stretch>
              <a:fillRect/>
            </a:stretch>
          </a:blipFill>
          <a:ln>
            <a:noFill/>
          </a:ln>
        </p:spPr>
      </p:sp>
      <p:sp>
        <p:nvSpPr>
          <p:cNvPr id="2" name="AutoShape 2" descr="https://mail-attachment.googleusercontent.com/attachment/u/0/?ui=2&amp;ik=ff4a3be3bc&amp;view=att&amp;th=1405bd5212e19b4d&amp;attid=0.2&amp;disp=inline&amp;realattid=f_hk3d4byx1&amp;safe=1&amp;zw&amp;saduie=AG9B_P81ASOweHF56x-0vQuU87u-&amp;sadet=1375943506440&amp;sads=WF7FoFywQpSKmWfekpQiRIKRvI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 name="AutoShape 4" descr="https://mail-attachment.googleusercontent.com/attachment/u/0/?ui=2&amp;ik=ff4a3be3bc&amp;view=att&amp;th=1405bd5212e19b4d&amp;attid=0.2&amp;disp=inline&amp;realattid=f_hk3d4byx1&amp;safe=1&amp;zw&amp;saduie=AG9B_P81ASOweHF56x-0vQuU87u-&amp;sadet=1375943506440&amp;sads=WF7FoFywQpSKmWfekpQiRIKRvI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029" name="Picture 5" descr="C:\Users\s2580785\Desktop\2885-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9900" y="3947882"/>
            <a:ext cx="4374900" cy="2721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2732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Griffith University Research Objectives 2013-2017</a:t>
            </a:r>
            <a:endParaRPr lang="en-AU" dirty="0"/>
          </a:p>
        </p:txBody>
      </p:sp>
      <p:sp>
        <p:nvSpPr>
          <p:cNvPr id="3" name="Content Placeholder 2"/>
          <p:cNvSpPr>
            <a:spLocks noGrp="1"/>
          </p:cNvSpPr>
          <p:nvPr>
            <p:ph idx="1"/>
          </p:nvPr>
        </p:nvSpPr>
        <p:spPr/>
        <p:txBody>
          <a:bodyPr/>
          <a:lstStyle/>
          <a:p>
            <a:pPr marL="457200" indent="-457200">
              <a:buFont typeface="+mj-lt"/>
              <a:buAutoNum type="arabicPeriod"/>
            </a:pPr>
            <a:r>
              <a:rPr lang="en-US" sz="2000" dirty="0" smtClean="0"/>
              <a:t>Consolidate </a:t>
            </a:r>
            <a:r>
              <a:rPr lang="en-US" sz="2000" dirty="0"/>
              <a:t>world-class research strength through our selected </a:t>
            </a:r>
            <a:r>
              <a:rPr lang="en-US" sz="2000" dirty="0" smtClean="0"/>
              <a:t>Areas of Strategic Investment </a:t>
            </a:r>
          </a:p>
          <a:p>
            <a:pPr marL="457200" indent="-457200">
              <a:buFont typeface="+mj-lt"/>
              <a:buAutoNum type="arabicPeriod"/>
            </a:pPr>
            <a:endParaRPr lang="en-US" sz="2000" dirty="0"/>
          </a:p>
          <a:p>
            <a:pPr marL="457200" indent="-457200">
              <a:buFont typeface="+mj-lt"/>
              <a:buAutoNum type="arabicPeriod"/>
            </a:pPr>
            <a:r>
              <a:rPr lang="en-US" sz="2000" dirty="0" smtClean="0">
                <a:solidFill>
                  <a:srgbClr val="DA0202"/>
                </a:solidFill>
              </a:rPr>
              <a:t>Demonstrate </a:t>
            </a:r>
            <a:r>
              <a:rPr lang="en-US" sz="2000" dirty="0">
                <a:solidFill>
                  <a:srgbClr val="DA0202"/>
                </a:solidFill>
              </a:rPr>
              <a:t>research of international standing </a:t>
            </a:r>
            <a:r>
              <a:rPr lang="en-US" sz="2000" dirty="0"/>
              <a:t>in all our discipline areas as </a:t>
            </a:r>
            <a:r>
              <a:rPr lang="en-US" sz="2000" dirty="0" err="1"/>
              <a:t>recognised</a:t>
            </a:r>
            <a:r>
              <a:rPr lang="en-US" sz="2000" dirty="0"/>
              <a:t> by </a:t>
            </a:r>
            <a:r>
              <a:rPr lang="en-US" sz="2000" dirty="0" smtClean="0"/>
              <a:t>ERA (Excellence in Research for Australia) and </a:t>
            </a:r>
            <a:r>
              <a:rPr lang="en-US" sz="2000" dirty="0"/>
              <a:t>other </a:t>
            </a:r>
            <a:r>
              <a:rPr lang="en-US" sz="2000" dirty="0" smtClean="0"/>
              <a:t>international </a:t>
            </a:r>
            <a:r>
              <a:rPr lang="en-US" sz="2000" dirty="0"/>
              <a:t>ranking metrics </a:t>
            </a:r>
          </a:p>
          <a:p>
            <a:pPr marL="457200" indent="-457200">
              <a:buFont typeface="+mj-lt"/>
              <a:buAutoNum type="arabicPeriod"/>
            </a:pPr>
            <a:endParaRPr lang="en-US" sz="2000" dirty="0" smtClean="0"/>
          </a:p>
          <a:p>
            <a:pPr marL="457200" indent="-457200">
              <a:buFont typeface="+mj-lt"/>
              <a:buAutoNum type="arabicPeriod"/>
            </a:pPr>
            <a:r>
              <a:rPr lang="en-US" sz="2000" dirty="0" smtClean="0"/>
              <a:t>Maintain </a:t>
            </a:r>
            <a:r>
              <a:rPr lang="en-US" sz="2000" dirty="0"/>
              <a:t>a culture of research quality and performance that is </a:t>
            </a:r>
            <a:r>
              <a:rPr lang="en-US" sz="2000" dirty="0">
                <a:solidFill>
                  <a:srgbClr val="DA0202"/>
                </a:solidFill>
              </a:rPr>
              <a:t>well supported by infrastructure (physical and </a:t>
            </a:r>
            <a:r>
              <a:rPr lang="en-US" sz="2000" dirty="0" smtClean="0">
                <a:solidFill>
                  <a:srgbClr val="DA0202"/>
                </a:solidFill>
              </a:rPr>
              <a:t>electronic</a:t>
            </a:r>
            <a:r>
              <a:rPr lang="en-US" sz="2000" dirty="0">
                <a:solidFill>
                  <a:srgbClr val="DA0202"/>
                </a:solidFill>
              </a:rPr>
              <a:t>) and resources (financial and human) </a:t>
            </a:r>
          </a:p>
          <a:p>
            <a:pPr marL="457200" indent="-457200">
              <a:buFont typeface="+mj-lt"/>
              <a:buAutoNum type="arabicPeriod"/>
            </a:pPr>
            <a:endParaRPr lang="en-US" sz="2000" dirty="0" smtClean="0"/>
          </a:p>
          <a:p>
            <a:pPr marL="457200" indent="-457200">
              <a:buFont typeface="+mj-lt"/>
              <a:buAutoNum type="arabicPeriod"/>
            </a:pPr>
            <a:r>
              <a:rPr lang="en-US" sz="2000" dirty="0" smtClean="0">
                <a:solidFill>
                  <a:schemeClr val="tx1"/>
                </a:solidFill>
              </a:rPr>
              <a:t>Maintain </a:t>
            </a:r>
            <a:r>
              <a:rPr lang="en-US" sz="2000" dirty="0">
                <a:solidFill>
                  <a:schemeClr val="tx1"/>
                </a:solidFill>
              </a:rPr>
              <a:t>our </a:t>
            </a:r>
            <a:r>
              <a:rPr lang="en-US" sz="2000" dirty="0">
                <a:solidFill>
                  <a:srgbClr val="DA0202"/>
                </a:solidFill>
              </a:rPr>
              <a:t>core commitments as a university to innovation, bringing disciplines together, and undertaking </a:t>
            </a:r>
            <a:r>
              <a:rPr lang="en-US" sz="2000" dirty="0" smtClean="0">
                <a:solidFill>
                  <a:srgbClr val="DA0202"/>
                </a:solidFill>
              </a:rPr>
              <a:t>socially </a:t>
            </a:r>
            <a:r>
              <a:rPr lang="en-US" sz="2000" dirty="0">
                <a:solidFill>
                  <a:srgbClr val="DA0202"/>
                </a:solidFill>
              </a:rPr>
              <a:t>relevant research which provides demonstrable community benefit. </a:t>
            </a:r>
            <a:endParaRPr lang="en-AU" sz="2000" dirty="0">
              <a:solidFill>
                <a:srgbClr val="DA0202"/>
              </a:solidFill>
            </a:endParaRPr>
          </a:p>
        </p:txBody>
      </p:sp>
    </p:spTree>
    <p:extLst>
      <p:ext uri="{BB962C8B-B14F-4D97-AF65-F5344CB8AC3E}">
        <p14:creationId xmlns:p14="http://schemas.microsoft.com/office/powerpoint/2010/main" val="238824357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a:themeElements>
    <a:clrScheme name="Master design 1">
      <a:dk1>
        <a:srgbClr val="000000"/>
      </a:dk1>
      <a:lt1>
        <a:srgbClr val="FFFFFF"/>
      </a:lt1>
      <a:dk2>
        <a:srgbClr val="000000"/>
      </a:dk2>
      <a:lt2>
        <a:srgbClr val="808080"/>
      </a:lt2>
      <a:accent1>
        <a:srgbClr val="BBE0E3"/>
      </a:accent1>
      <a:accent2>
        <a:srgbClr val="333399"/>
      </a:accent2>
      <a:accent3>
        <a:srgbClr val="FFFFFF"/>
      </a:accent3>
      <a:accent4>
        <a:srgbClr val="BBE0E3"/>
      </a:accent4>
      <a:accent5>
        <a:srgbClr val="333399"/>
      </a:accent5>
      <a:accent6>
        <a:srgbClr val="FFFFFF"/>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2218</TotalTime>
  <Words>4162</Words>
  <Application>Microsoft Macintosh PowerPoint</Application>
  <PresentationFormat>On-screen Show (4:3)</PresentationFormat>
  <Paragraphs>435</Paragraphs>
  <Slides>33</Slides>
  <Notes>31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
      <vt:lpstr>From Library to Research Hub</vt:lpstr>
      <vt:lpstr>a community of scholars</vt:lpstr>
      <vt:lpstr>PowerPoint Presentation</vt:lpstr>
      <vt:lpstr>PowerPoint Presentation</vt:lpstr>
      <vt:lpstr>PowerPoint Presentation</vt:lpstr>
      <vt:lpstr>PowerPoint Presentation</vt:lpstr>
      <vt:lpstr>PowerPoint Presentation</vt:lpstr>
      <vt:lpstr>PowerPoint Presentation</vt:lpstr>
      <vt:lpstr>Griffith University Research Objectives 2013-2017</vt:lpstr>
      <vt:lpstr>Information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We’ve started the story but we haven’t yet written the ending…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Enabling data capture, management, aggregation,  discovery and re-use</dc:title>
  <dc:creator>Linda O'Brien</dc:creator>
  <cp:lastModifiedBy>Rebecca Lenzini</cp:lastModifiedBy>
  <cp:revision>191</cp:revision>
  <cp:lastPrinted>2013-08-08T05:37:01Z</cp:lastPrinted>
  <dcterms:modified xsi:type="dcterms:W3CDTF">2013-08-14T01:02:43Z</dcterms:modified>
</cp:coreProperties>
</file>